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257" r:id="rId2"/>
    <p:sldId id="258" r:id="rId3"/>
    <p:sldId id="5951" r:id="rId4"/>
    <p:sldId id="5954" r:id="rId5"/>
    <p:sldId id="5952" r:id="rId6"/>
    <p:sldId id="5955" r:id="rId7"/>
    <p:sldId id="5953" r:id="rId8"/>
    <p:sldId id="260" r:id="rId9"/>
    <p:sldId id="265" r:id="rId10"/>
    <p:sldId id="266" r:id="rId11"/>
    <p:sldId id="267" r:id="rId12"/>
    <p:sldId id="264" r:id="rId13"/>
    <p:sldId id="2454" r:id="rId14"/>
    <p:sldId id="3145" r:id="rId15"/>
    <p:sldId id="2464" r:id="rId16"/>
    <p:sldId id="4761" r:id="rId17"/>
    <p:sldId id="3150" r:id="rId18"/>
    <p:sldId id="3490" r:id="rId19"/>
    <p:sldId id="4762" r:id="rId20"/>
    <p:sldId id="3151" r:id="rId21"/>
    <p:sldId id="3152" r:id="rId22"/>
    <p:sldId id="3154" r:id="rId23"/>
    <p:sldId id="3491" r:id="rId24"/>
    <p:sldId id="3496" r:id="rId25"/>
    <p:sldId id="3492" r:id="rId26"/>
    <p:sldId id="3493" r:id="rId27"/>
    <p:sldId id="5947" r:id="rId28"/>
    <p:sldId id="5013" r:id="rId29"/>
    <p:sldId id="5252" r:id="rId30"/>
    <p:sldId id="3279" r:id="rId31"/>
    <p:sldId id="3280" r:id="rId32"/>
    <p:sldId id="3497" r:id="rId33"/>
    <p:sldId id="3498" r:id="rId34"/>
    <p:sldId id="346" r:id="rId35"/>
    <p:sldId id="5253" r:id="rId36"/>
    <p:sldId id="3495" r:id="rId37"/>
    <p:sldId id="3155" r:id="rId38"/>
    <p:sldId id="3157" r:id="rId39"/>
    <p:sldId id="3156" r:id="rId40"/>
    <p:sldId id="5949" r:id="rId41"/>
    <p:sldId id="5950" r:id="rId42"/>
    <p:sldId id="5251" r:id="rId43"/>
    <p:sldId id="5268" r:id="rId44"/>
    <p:sldId id="3487" r:id="rId45"/>
    <p:sldId id="3158" r:id="rId46"/>
    <p:sldId id="3160" r:id="rId47"/>
    <p:sldId id="3489" r:id="rId48"/>
    <p:sldId id="3486" r:id="rId49"/>
    <p:sldId id="3159" r:id="rId50"/>
    <p:sldId id="3161" r:id="rId51"/>
    <p:sldId id="3439" r:id="rId52"/>
    <p:sldId id="3440" r:id="rId53"/>
    <p:sldId id="3485" r:id="rId54"/>
    <p:sldId id="3488" r:id="rId55"/>
    <p:sldId id="3850" r:id="rId56"/>
    <p:sldId id="2602" r:id="rId57"/>
    <p:sldId id="3086" r:id="rId58"/>
    <p:sldId id="2283" r:id="rId59"/>
    <p:sldId id="689" r:id="rId60"/>
    <p:sldId id="3066" r:id="rId61"/>
    <p:sldId id="936" r:id="rId62"/>
    <p:sldId id="3502" r:id="rId63"/>
    <p:sldId id="3506" r:id="rId64"/>
    <p:sldId id="3504" r:id="rId65"/>
    <p:sldId id="4277" r:id="rId66"/>
    <p:sldId id="4278" r:id="rId67"/>
    <p:sldId id="4279" r:id="rId68"/>
    <p:sldId id="4759" r:id="rId69"/>
    <p:sldId id="3505" r:id="rId70"/>
    <p:sldId id="3503" r:id="rId71"/>
    <p:sldId id="4760" r:id="rId72"/>
    <p:sldId id="2381" r:id="rId73"/>
    <p:sldId id="5943"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9" autoAdjust="0"/>
    <p:restoredTop sz="84973" autoAdjust="0"/>
  </p:normalViewPr>
  <p:slideViewPr>
    <p:cSldViewPr snapToGrid="0">
      <p:cViewPr varScale="1">
        <p:scale>
          <a:sx n="90" d="100"/>
          <a:sy n="90" d="100"/>
        </p:scale>
        <p:origin x="1020" y="252"/>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DAC99-44F6-4887-B19F-2DDA07794DF0}" type="datetimeFigureOut">
              <a:rPr lang="en-US" smtClean="0"/>
              <a:t>5/28/2025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21A9C0-E7DF-4468-BE41-E4869A2B7153}" type="slidenum">
              <a:rPr lang="en-US" smtClean="0"/>
              <a:t>‹#›</a:t>
            </a:fld>
            <a:endParaRPr lang="en-US"/>
          </a:p>
        </p:txBody>
      </p:sp>
    </p:spTree>
    <p:extLst>
      <p:ext uri="{BB962C8B-B14F-4D97-AF65-F5344CB8AC3E}">
        <p14:creationId xmlns:p14="http://schemas.microsoft.com/office/powerpoint/2010/main" val="2063339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21A9C0-E7DF-4468-BE41-E4869A2B7153}" type="slidenum">
              <a:rPr lang="en-US" smtClean="0"/>
              <a:t>1</a:t>
            </a:fld>
            <a:endParaRPr lang="en-US"/>
          </a:p>
        </p:txBody>
      </p:sp>
    </p:spTree>
    <p:extLst>
      <p:ext uri="{BB962C8B-B14F-4D97-AF65-F5344CB8AC3E}">
        <p14:creationId xmlns:p14="http://schemas.microsoft.com/office/powerpoint/2010/main" val="2538483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32: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32:notes"/>
          <p:cNvSpPr txBox="1">
            <a:spLocks noGrp="1"/>
          </p:cNvSpPr>
          <p:nvPr>
            <p:ph type="body" idx="1"/>
          </p:nvPr>
        </p:nvSpPr>
        <p:spPr>
          <a:xfrm>
            <a:off x="688185" y="4415791"/>
            <a:ext cx="5505449" cy="4183380"/>
          </a:xfrm>
          <a:prstGeom prst="rect">
            <a:avLst/>
          </a:prstGeom>
          <a:noFill/>
          <a:ln>
            <a:noFill/>
          </a:ln>
        </p:spPr>
        <p:txBody>
          <a:bodyPr spcFirstLastPara="1" wrap="square" lIns="96275" tIns="48125" rIns="96275" bIns="48125" anchor="t" anchorCtr="0">
            <a:noAutofit/>
          </a:bodyPr>
          <a:lstStyle/>
          <a:p>
            <a:pPr marL="0" lvl="0" indent="0" algn="l" rtl="0">
              <a:spcBef>
                <a:spcPts val="0"/>
              </a:spcBef>
              <a:spcAft>
                <a:spcPts val="0"/>
              </a:spcAft>
              <a:buNone/>
            </a:pPr>
            <a:endParaRPr/>
          </a:p>
        </p:txBody>
      </p:sp>
      <p:sp>
        <p:nvSpPr>
          <p:cNvPr id="286" name="Google Shape;286;p32:notes"/>
          <p:cNvSpPr txBox="1">
            <a:spLocks noGrp="1"/>
          </p:cNvSpPr>
          <p:nvPr>
            <p:ph type="sldNum" idx="12"/>
          </p:nvPr>
        </p:nvSpPr>
        <p:spPr>
          <a:xfrm>
            <a:off x="3898103" y="8829966"/>
            <a:ext cx="2982119" cy="464820"/>
          </a:xfrm>
          <a:prstGeom prst="rect">
            <a:avLst/>
          </a:prstGeom>
          <a:noFill/>
          <a:ln>
            <a:noFill/>
          </a:ln>
        </p:spPr>
        <p:txBody>
          <a:bodyPr spcFirstLastPara="1" wrap="square" lIns="96275" tIns="48125" rIns="96275" bIns="481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9CC241-64D3-4AA7-8AE0-3536760AB632}" type="slidenum">
              <a:rPr lang="en-US" smtClean="0"/>
              <a:pPr/>
              <a:t>59</a:t>
            </a:fld>
            <a:endParaRPr lang="en-US" dirty="0"/>
          </a:p>
        </p:txBody>
      </p:sp>
    </p:spTree>
    <p:extLst>
      <p:ext uri="{BB962C8B-B14F-4D97-AF65-F5344CB8AC3E}">
        <p14:creationId xmlns:p14="http://schemas.microsoft.com/office/powerpoint/2010/main" val="1411915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04875" rtl="0" eaLnBrk="1" fontAlgn="base" latinLnBrk="0" hangingPunct="1">
              <a:lnSpc>
                <a:spcPct val="100000"/>
              </a:lnSpc>
              <a:spcBef>
                <a:spcPct val="0"/>
              </a:spcBef>
              <a:spcAft>
                <a:spcPct val="0"/>
              </a:spcAft>
              <a:buClrTx/>
              <a:buSzTx/>
              <a:buFontTx/>
              <a:buNone/>
              <a:tabLst/>
              <a:defRPr/>
            </a:pPr>
            <a:fld id="{2C81E1DB-3B78-4B5E-993A-DB27CB14707F}"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04875" rtl="0" eaLnBrk="1" fontAlgn="base" latinLnBrk="0" hangingPunct="1">
                <a:lnSpc>
                  <a:spcPct val="100000"/>
                </a:lnSpc>
                <a:spcBef>
                  <a:spcPct val="0"/>
                </a:spcBef>
                <a:spcAft>
                  <a:spcPct val="0"/>
                </a:spcAft>
                <a:buClrTx/>
                <a:buSzTx/>
                <a:buFontTx/>
                <a:buNone/>
                <a:tabLst/>
                <a:defRPr/>
              </a:pPr>
              <a:t>72</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1205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21A9C0-E7DF-4468-BE41-E4869A2B7153}" type="slidenum">
              <a:rPr lang="en-US" smtClean="0"/>
              <a:t>7</a:t>
            </a:fld>
            <a:endParaRPr lang="en-US"/>
          </a:p>
        </p:txBody>
      </p:sp>
    </p:spTree>
    <p:extLst>
      <p:ext uri="{BB962C8B-B14F-4D97-AF65-F5344CB8AC3E}">
        <p14:creationId xmlns:p14="http://schemas.microsoft.com/office/powerpoint/2010/main" val="4042265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04875" rtl="0" eaLnBrk="1" fontAlgn="base" latinLnBrk="0" hangingPunct="1">
              <a:lnSpc>
                <a:spcPct val="100000"/>
              </a:lnSpc>
              <a:spcBef>
                <a:spcPct val="0"/>
              </a:spcBef>
              <a:spcAft>
                <a:spcPct val="0"/>
              </a:spcAft>
              <a:buClrTx/>
              <a:buSzTx/>
              <a:buFontTx/>
              <a:buNone/>
              <a:tabLst/>
              <a:defRPr/>
            </a:pPr>
            <a:fld id="{BFC1D03A-39B6-4B04-9980-D9FF336A46A8}"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04875"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55719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29488">
              <a:defRPr/>
            </a:pPr>
            <a:r>
              <a:rPr lang="en-US" b="1" u="sng" dirty="0"/>
              <a:t>Brito-Herrera v. West New York</a:t>
            </a:r>
            <a:endParaRPr lang="en-US" sz="800" b="1" u="sng" dirty="0"/>
          </a:p>
          <a:p>
            <a:endParaRPr lang="en-US" dirty="0"/>
          </a:p>
          <a:p>
            <a:r>
              <a:rPr lang="en-US" dirty="0">
                <a:latin typeface="Arial" charset="0"/>
                <a:ea typeface="ヒラギノ角ゴ Pro W3" charset="0"/>
                <a:cs typeface="ヒラギノ角ゴ Pro W3"/>
              </a:rPr>
              <a:t>Authority - Commissioner of Education</a:t>
            </a:r>
            <a:r>
              <a:rPr lang="en-US" dirty="0"/>
              <a:t> </a:t>
            </a:r>
          </a:p>
          <a:p>
            <a:endParaRPr lang="en-US" dirty="0">
              <a:latin typeface="Arial" charset="0"/>
              <a:ea typeface="ヒラギノ角ゴ Pro W3" charset="0"/>
              <a:cs typeface="ヒラギノ角ゴ Pro W3"/>
            </a:endParaRPr>
          </a:p>
          <a:p>
            <a:r>
              <a:rPr lang="en-US" dirty="0">
                <a:latin typeface="Arial" charset="0"/>
                <a:ea typeface="ヒラギノ角ゴ Pro W3" charset="0"/>
                <a:cs typeface="ヒラギノ角ゴ Pro W3"/>
              </a:rPr>
              <a:t>Issue - Whether board impermissibly reduced salary of asst. CSA in promoting her to CSA</a:t>
            </a:r>
            <a:r>
              <a:rPr lang="en-US" dirty="0"/>
              <a:t> </a:t>
            </a:r>
          </a:p>
          <a:p>
            <a:endParaRPr lang="en-US" dirty="0">
              <a:latin typeface="Arial" charset="0"/>
              <a:ea typeface="ヒラギノ角ゴ Pro W3" charset="0"/>
              <a:cs typeface="ヒラギノ角ゴ Pro W3"/>
            </a:endParaRPr>
          </a:p>
          <a:p>
            <a:r>
              <a:rPr lang="en-US" dirty="0">
                <a:latin typeface="Arial" charset="0"/>
                <a:ea typeface="ヒラギノ角ゴ Pro W3" charset="0"/>
                <a:cs typeface="ヒラギノ角ゴ Pro W3"/>
              </a:rPr>
              <a:t>Fact1 - Asst. CA was tenured in that position &amp; at that salary.</a:t>
            </a:r>
            <a:endParaRPr lang="en-US" dirty="0"/>
          </a:p>
          <a:p>
            <a:r>
              <a:rPr lang="en-US" dirty="0">
                <a:latin typeface="Arial" charset="0"/>
                <a:ea typeface="ヒラギノ角ゴ Pro W3" charset="0"/>
                <a:cs typeface="ヒラギノ角ゴ Pro W3"/>
              </a:rPr>
              <a:t>Fact2 - Board promoted Asst. CSA to CSA</a:t>
            </a:r>
            <a:r>
              <a:rPr lang="en-US" dirty="0"/>
              <a:t> </a:t>
            </a:r>
          </a:p>
          <a:p>
            <a:r>
              <a:rPr lang="en-US" dirty="0">
                <a:latin typeface="Arial" charset="0"/>
                <a:ea typeface="ヒラギノ角ゴ Pro W3" charset="0"/>
                <a:cs typeface="ヒラギノ角ゴ Pro W3"/>
              </a:rPr>
              <a:t>Fact3 - Board reduced salary to match CSA salary cap.</a:t>
            </a:r>
            <a:r>
              <a:rPr lang="en-US" dirty="0"/>
              <a:t> </a:t>
            </a:r>
          </a:p>
          <a:p>
            <a:endParaRPr lang="en-US" dirty="0">
              <a:latin typeface="Arial" charset="0"/>
              <a:ea typeface="ヒラギノ角ゴ Pro W3" charset="0"/>
              <a:cs typeface="ヒラギノ角ゴ Pro W3"/>
            </a:endParaRPr>
          </a:p>
          <a:p>
            <a:r>
              <a:rPr lang="en-US" dirty="0">
                <a:latin typeface="Arial" charset="0"/>
                <a:ea typeface="ヒラギノ角ゴ Pro W3" charset="0"/>
                <a:cs typeface="ヒラギノ角ゴ Pro W3"/>
              </a:rPr>
              <a:t>Rule - Tenure rights accrued in one administrative position do not transfer to another, </a:t>
            </a:r>
          </a:p>
          <a:p>
            <a:endParaRPr lang="en-US" dirty="0">
              <a:latin typeface="Arial" charset="0"/>
              <a:ea typeface="ヒラギノ角ゴ Pro W3" charset="0"/>
              <a:cs typeface="ヒラギノ角ゴ Pro W3"/>
            </a:endParaRPr>
          </a:p>
          <a:p>
            <a:r>
              <a:rPr lang="en-US" dirty="0">
                <a:latin typeface="Arial" charset="0"/>
                <a:ea typeface="ヒラギノ角ゴ Pro W3" charset="0"/>
                <a:cs typeface="ヒラギノ角ゴ Pro W3"/>
              </a:rPr>
              <a:t>Analysis - By attempting to transfer her Asst. CSA salary to  Superintendent position, petitioner seeks to extend her accrued tenure from one administrative position to another.</a:t>
            </a:r>
            <a:endParaRPr lang="en-US" dirty="0"/>
          </a:p>
          <a:p>
            <a:endParaRPr lang="en-US" dirty="0">
              <a:latin typeface="Arial" charset="0"/>
              <a:ea typeface="ヒラギノ角ゴ Pro W3" charset="0"/>
              <a:cs typeface="ヒラギノ角ゴ Pro W3"/>
            </a:endParaRPr>
          </a:p>
          <a:p>
            <a:r>
              <a:rPr lang="en-US" dirty="0">
                <a:latin typeface="Arial" charset="0"/>
                <a:ea typeface="ヒラギノ角ゴ Pro W3" charset="0"/>
                <a:cs typeface="ヒラギノ角ゴ Pro W3"/>
              </a:rPr>
              <a:t>Conclusion - Board did not violate tenure rights in reducing Asst. CSA salary upon promotion to CSA.</a:t>
            </a:r>
            <a:endParaRPr lang="en-US" dirty="0"/>
          </a:p>
        </p:txBody>
      </p:sp>
      <p:sp>
        <p:nvSpPr>
          <p:cNvPr id="4" name="Slide Number Placeholder 3"/>
          <p:cNvSpPr>
            <a:spLocks noGrp="1"/>
          </p:cNvSpPr>
          <p:nvPr>
            <p:ph type="sldNum" sz="quarter" idx="10"/>
          </p:nvPr>
        </p:nvSpPr>
        <p:spPr/>
        <p:txBody>
          <a:bodyPr/>
          <a:lstStyle/>
          <a:p>
            <a:pPr>
              <a:defRPr/>
            </a:pPr>
            <a:fld id="{A2BE5567-90EA-477C-A328-5ADFEF67F539}" type="slidenum">
              <a:rPr lang="en-US" smtClean="0"/>
              <a:pPr>
                <a:defRPr/>
              </a:pPr>
              <a:t>30</a:t>
            </a:fld>
            <a:endParaRPr lang="en-US" dirty="0"/>
          </a:p>
        </p:txBody>
      </p:sp>
    </p:spTree>
    <p:extLst>
      <p:ext uri="{BB962C8B-B14F-4D97-AF65-F5344CB8AC3E}">
        <p14:creationId xmlns:p14="http://schemas.microsoft.com/office/powerpoint/2010/main" val="2204647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29488">
              <a:defRPr/>
            </a:pPr>
            <a:r>
              <a:rPr lang="en-US" b="1" u="sng" dirty="0"/>
              <a:t>Brito-Herrera v. West New York</a:t>
            </a:r>
            <a:endParaRPr lang="en-US" sz="800" b="1" u="sng" dirty="0"/>
          </a:p>
          <a:p>
            <a:endParaRPr lang="en-US" dirty="0"/>
          </a:p>
          <a:p>
            <a:r>
              <a:rPr lang="en-US" dirty="0">
                <a:latin typeface="Arial" charset="0"/>
                <a:ea typeface="ヒラギノ角ゴ Pro W3" charset="0"/>
                <a:cs typeface="ヒラギノ角ゴ Pro W3"/>
              </a:rPr>
              <a:t>Authority - Commissioner of Education</a:t>
            </a:r>
            <a:r>
              <a:rPr lang="en-US" dirty="0"/>
              <a:t> </a:t>
            </a:r>
          </a:p>
          <a:p>
            <a:endParaRPr lang="en-US" dirty="0">
              <a:latin typeface="Arial" charset="0"/>
              <a:ea typeface="ヒラギノ角ゴ Pro W3" charset="0"/>
              <a:cs typeface="ヒラギノ角ゴ Pro W3"/>
            </a:endParaRPr>
          </a:p>
          <a:p>
            <a:r>
              <a:rPr lang="en-US" dirty="0">
                <a:latin typeface="Arial" charset="0"/>
                <a:ea typeface="ヒラギノ角ゴ Pro W3" charset="0"/>
                <a:cs typeface="ヒラギノ角ゴ Pro W3"/>
              </a:rPr>
              <a:t>Issue - Whether board impermissibly reduced salary of asst. CSA in promoting her to CSA</a:t>
            </a:r>
            <a:r>
              <a:rPr lang="en-US" dirty="0"/>
              <a:t> </a:t>
            </a:r>
          </a:p>
          <a:p>
            <a:endParaRPr lang="en-US" dirty="0">
              <a:latin typeface="Arial" charset="0"/>
              <a:ea typeface="ヒラギノ角ゴ Pro W3" charset="0"/>
              <a:cs typeface="ヒラギノ角ゴ Pro W3"/>
            </a:endParaRPr>
          </a:p>
          <a:p>
            <a:r>
              <a:rPr lang="en-US" dirty="0">
                <a:latin typeface="Arial" charset="0"/>
                <a:ea typeface="ヒラギノ角ゴ Pro W3" charset="0"/>
                <a:cs typeface="ヒラギノ角ゴ Pro W3"/>
              </a:rPr>
              <a:t>Fact1 - Asst. CA was tenured in that position &amp; at that salary.</a:t>
            </a:r>
            <a:endParaRPr lang="en-US" dirty="0"/>
          </a:p>
          <a:p>
            <a:r>
              <a:rPr lang="en-US" dirty="0">
                <a:latin typeface="Arial" charset="0"/>
                <a:ea typeface="ヒラギノ角ゴ Pro W3" charset="0"/>
                <a:cs typeface="ヒラギノ角ゴ Pro W3"/>
              </a:rPr>
              <a:t>Fact2 - Board promoted Asst. CSA to CSA</a:t>
            </a:r>
            <a:r>
              <a:rPr lang="en-US" dirty="0"/>
              <a:t> </a:t>
            </a:r>
          </a:p>
          <a:p>
            <a:r>
              <a:rPr lang="en-US" dirty="0">
                <a:latin typeface="Arial" charset="0"/>
                <a:ea typeface="ヒラギノ角ゴ Pro W3" charset="0"/>
                <a:cs typeface="ヒラギノ角ゴ Pro W3"/>
              </a:rPr>
              <a:t>Fact3 - Board reduced salary to match CSA salary cap.</a:t>
            </a:r>
            <a:r>
              <a:rPr lang="en-US" dirty="0"/>
              <a:t> </a:t>
            </a:r>
          </a:p>
          <a:p>
            <a:endParaRPr lang="en-US" dirty="0">
              <a:latin typeface="Arial" charset="0"/>
              <a:ea typeface="ヒラギノ角ゴ Pro W3" charset="0"/>
              <a:cs typeface="ヒラギノ角ゴ Pro W3"/>
            </a:endParaRPr>
          </a:p>
          <a:p>
            <a:r>
              <a:rPr lang="en-US" dirty="0">
                <a:latin typeface="Arial" charset="0"/>
                <a:ea typeface="ヒラギノ角ゴ Pro W3" charset="0"/>
                <a:cs typeface="ヒラギノ角ゴ Pro W3"/>
              </a:rPr>
              <a:t>Rule - Tenure rights accrued in one administrative position do not transfer to another, </a:t>
            </a:r>
          </a:p>
          <a:p>
            <a:endParaRPr lang="en-US" dirty="0">
              <a:latin typeface="Arial" charset="0"/>
              <a:ea typeface="ヒラギノ角ゴ Pro W3" charset="0"/>
              <a:cs typeface="ヒラギノ角ゴ Pro W3"/>
            </a:endParaRPr>
          </a:p>
          <a:p>
            <a:r>
              <a:rPr lang="en-US" dirty="0">
                <a:latin typeface="Arial" charset="0"/>
                <a:ea typeface="ヒラギノ角ゴ Pro W3" charset="0"/>
                <a:cs typeface="ヒラギノ角ゴ Pro W3"/>
              </a:rPr>
              <a:t>Analysis - By attempting to transfer her Asst. CSA salary to  Superintendent position, petitioner seeks to extend her accrued tenure from one administrative position to another.</a:t>
            </a:r>
            <a:endParaRPr lang="en-US" dirty="0"/>
          </a:p>
          <a:p>
            <a:endParaRPr lang="en-US" dirty="0">
              <a:latin typeface="Arial" charset="0"/>
              <a:ea typeface="ヒラギノ角ゴ Pro W3" charset="0"/>
              <a:cs typeface="ヒラギノ角ゴ Pro W3"/>
            </a:endParaRPr>
          </a:p>
          <a:p>
            <a:r>
              <a:rPr lang="en-US" dirty="0">
                <a:latin typeface="Arial" charset="0"/>
                <a:ea typeface="ヒラギノ角ゴ Pro W3" charset="0"/>
                <a:cs typeface="ヒラギノ角ゴ Pro W3"/>
              </a:rPr>
              <a:t>Conclusion - Board did not violate tenure rights in reducing Asst. CSA salary upon promotion to CSA.</a:t>
            </a:r>
            <a:endParaRPr lang="en-US" dirty="0"/>
          </a:p>
        </p:txBody>
      </p:sp>
      <p:sp>
        <p:nvSpPr>
          <p:cNvPr id="4" name="Slide Number Placeholder 3"/>
          <p:cNvSpPr>
            <a:spLocks noGrp="1"/>
          </p:cNvSpPr>
          <p:nvPr>
            <p:ph type="sldNum" sz="quarter" idx="10"/>
          </p:nvPr>
        </p:nvSpPr>
        <p:spPr/>
        <p:txBody>
          <a:bodyPr/>
          <a:lstStyle/>
          <a:p>
            <a:pPr>
              <a:defRPr/>
            </a:pPr>
            <a:fld id="{A2BE5567-90EA-477C-A328-5ADFEF67F539}" type="slidenum">
              <a:rPr lang="en-US" smtClean="0"/>
              <a:pPr>
                <a:defRPr/>
              </a:pPr>
              <a:t>31</a:t>
            </a:fld>
            <a:endParaRPr lang="en-US" dirty="0"/>
          </a:p>
        </p:txBody>
      </p:sp>
    </p:spTree>
    <p:extLst>
      <p:ext uri="{BB962C8B-B14F-4D97-AF65-F5344CB8AC3E}">
        <p14:creationId xmlns:p14="http://schemas.microsoft.com/office/powerpoint/2010/main" val="2765626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g1f0af88afc9_0_28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0" name="Google Shape;970;g1f0af88afc9_0_288:notes"/>
          <p:cNvSpPr txBox="1">
            <a:spLocks noGrp="1"/>
          </p:cNvSpPr>
          <p:nvPr>
            <p:ph type="body" idx="1"/>
          </p:nvPr>
        </p:nvSpPr>
        <p:spPr>
          <a:xfrm>
            <a:off x="685800" y="4343400"/>
            <a:ext cx="5486400" cy="4114800"/>
          </a:xfrm>
          <a:prstGeom prst="rect">
            <a:avLst/>
          </a:prstGeom>
          <a:noFill/>
          <a:ln>
            <a:noFill/>
          </a:ln>
        </p:spPr>
        <p:txBody>
          <a:bodyPr spcFirstLastPara="1" wrap="square" lIns="92475" tIns="92475" rIns="92475" bIns="9247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2ce2d0bf958_4_2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2ce2d0bf958_4_2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2" name="Google Shape;552;g2ce2d0bf958_4_2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42</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7B0E8973-BCB9-4AB9-B5AE-4BBC9313F099}" type="slidenum">
              <a:rPr lang="en-US" smtClean="0"/>
              <a:pPr/>
              <a:t>53</a:t>
            </a:fld>
            <a:endParaRPr lang="en-US" dirty="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19880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9:notes"/>
          <p:cNvSpPr txBox="1">
            <a:spLocks noGrp="1"/>
          </p:cNvSpPr>
          <p:nvPr>
            <p:ph type="body" idx="1"/>
          </p:nvPr>
        </p:nvSpPr>
        <p:spPr>
          <a:xfrm>
            <a:off x="656037" y="4725671"/>
            <a:ext cx="5248290" cy="4476951"/>
          </a:xfrm>
          <a:prstGeom prst="rect">
            <a:avLst/>
          </a:prstGeom>
        </p:spPr>
        <p:txBody>
          <a:bodyPr spcFirstLastPara="1" wrap="square" lIns="92825" tIns="46400" rIns="92825" bIns="46400" anchor="t" anchorCtr="0">
            <a:noAutofit/>
          </a:bodyPr>
          <a:lstStyle/>
          <a:p>
            <a:pPr marL="0" lvl="0" indent="0" algn="l" rtl="0">
              <a:spcBef>
                <a:spcPts val="360"/>
              </a:spcBef>
              <a:spcAft>
                <a:spcPts val="0"/>
              </a:spcAft>
              <a:buNone/>
            </a:pPr>
            <a:endParaRPr dirty="0"/>
          </a:p>
        </p:txBody>
      </p:sp>
      <p:sp>
        <p:nvSpPr>
          <p:cNvPr id="123" name="Google Shape;123;p9:notes"/>
          <p:cNvSpPr>
            <a:spLocks noGrp="1" noRot="1" noChangeAspect="1"/>
          </p:cNvSpPr>
          <p:nvPr>
            <p:ph type="sldImg" idx="2"/>
          </p:nvPr>
        </p:nvSpPr>
        <p:spPr>
          <a:xfrm>
            <a:off x="-34925" y="746125"/>
            <a:ext cx="6629400" cy="3730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7110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2E895-A227-4B34-9190-E2BF862FC6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1ACCAF-8248-4D28-8E6D-4FDBB42B25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02F43A-E9B4-4FD5-90AF-581FE4EF78E0}"/>
              </a:ext>
            </a:extLst>
          </p:cNvPr>
          <p:cNvSpPr>
            <a:spLocks noGrp="1"/>
          </p:cNvSpPr>
          <p:nvPr>
            <p:ph type="dt" sz="half" idx="10"/>
          </p:nvPr>
        </p:nvSpPr>
        <p:spPr/>
        <p:txBody>
          <a:bodyPr/>
          <a:lstStyle/>
          <a:p>
            <a:fld id="{C7F91D5F-56D8-435E-AAA2-A600CA385F4F}" type="datetimeFigureOut">
              <a:rPr lang="en-US" smtClean="0"/>
              <a:t>5/28/2025</a:t>
            </a:fld>
            <a:endParaRPr lang="en-US"/>
          </a:p>
        </p:txBody>
      </p:sp>
      <p:sp>
        <p:nvSpPr>
          <p:cNvPr id="5" name="Footer Placeholder 4">
            <a:extLst>
              <a:ext uri="{FF2B5EF4-FFF2-40B4-BE49-F238E27FC236}">
                <a16:creationId xmlns:a16="http://schemas.microsoft.com/office/drawing/2014/main" id="{3F075D1D-F787-4F82-9B20-01C3490FD9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B35A4D-5A0E-412A-99BB-BAF99F19F4D2}"/>
              </a:ext>
            </a:extLst>
          </p:cNvPr>
          <p:cNvSpPr>
            <a:spLocks noGrp="1"/>
          </p:cNvSpPr>
          <p:nvPr>
            <p:ph type="sldNum" sz="quarter" idx="12"/>
          </p:nvPr>
        </p:nvSpPr>
        <p:spPr/>
        <p:txBody>
          <a:bodyPr/>
          <a:lstStyle/>
          <a:p>
            <a:fld id="{575DDC47-2AE3-4C40-8942-7DEFE04695C0}" type="slidenum">
              <a:rPr lang="en-US" smtClean="0"/>
              <a:t>‹#›</a:t>
            </a:fld>
            <a:endParaRPr lang="en-US"/>
          </a:p>
        </p:txBody>
      </p:sp>
    </p:spTree>
    <p:extLst>
      <p:ext uri="{BB962C8B-B14F-4D97-AF65-F5344CB8AC3E}">
        <p14:creationId xmlns:p14="http://schemas.microsoft.com/office/powerpoint/2010/main" val="2391794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9AFB0-6D22-44D1-8CE5-B03E2FC08E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8F16D0-10F9-4FFE-9588-5DB1C52AC60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68E176-B3A8-4CB1-BD05-BEF40434C322}"/>
              </a:ext>
            </a:extLst>
          </p:cNvPr>
          <p:cNvSpPr>
            <a:spLocks noGrp="1"/>
          </p:cNvSpPr>
          <p:nvPr>
            <p:ph type="dt" sz="half" idx="10"/>
          </p:nvPr>
        </p:nvSpPr>
        <p:spPr/>
        <p:txBody>
          <a:bodyPr/>
          <a:lstStyle/>
          <a:p>
            <a:fld id="{C7F91D5F-56D8-435E-AAA2-A600CA385F4F}" type="datetimeFigureOut">
              <a:rPr lang="en-US" smtClean="0"/>
              <a:t>5/28/2025</a:t>
            </a:fld>
            <a:endParaRPr lang="en-US"/>
          </a:p>
        </p:txBody>
      </p:sp>
      <p:sp>
        <p:nvSpPr>
          <p:cNvPr id="5" name="Footer Placeholder 4">
            <a:extLst>
              <a:ext uri="{FF2B5EF4-FFF2-40B4-BE49-F238E27FC236}">
                <a16:creationId xmlns:a16="http://schemas.microsoft.com/office/drawing/2014/main" id="{0D21125D-4F83-4002-B585-5033B6A753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3F5C8A-EA5C-473E-A359-BD2FF6AE2BC4}"/>
              </a:ext>
            </a:extLst>
          </p:cNvPr>
          <p:cNvSpPr>
            <a:spLocks noGrp="1"/>
          </p:cNvSpPr>
          <p:nvPr>
            <p:ph type="sldNum" sz="quarter" idx="12"/>
          </p:nvPr>
        </p:nvSpPr>
        <p:spPr/>
        <p:txBody>
          <a:bodyPr/>
          <a:lstStyle/>
          <a:p>
            <a:fld id="{575DDC47-2AE3-4C40-8942-7DEFE04695C0}" type="slidenum">
              <a:rPr lang="en-US" smtClean="0"/>
              <a:t>‹#›</a:t>
            </a:fld>
            <a:endParaRPr lang="en-US"/>
          </a:p>
        </p:txBody>
      </p:sp>
    </p:spTree>
    <p:extLst>
      <p:ext uri="{BB962C8B-B14F-4D97-AF65-F5344CB8AC3E}">
        <p14:creationId xmlns:p14="http://schemas.microsoft.com/office/powerpoint/2010/main" val="3491025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691FEF-8944-4162-A5EB-41EF21B9D2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E6EDEC3-2C21-4E13-9738-1A09F2B3A1E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D95877-91F5-464F-9DCC-AA167A45DE44}"/>
              </a:ext>
            </a:extLst>
          </p:cNvPr>
          <p:cNvSpPr>
            <a:spLocks noGrp="1"/>
          </p:cNvSpPr>
          <p:nvPr>
            <p:ph type="dt" sz="half" idx="10"/>
          </p:nvPr>
        </p:nvSpPr>
        <p:spPr/>
        <p:txBody>
          <a:bodyPr/>
          <a:lstStyle/>
          <a:p>
            <a:fld id="{C7F91D5F-56D8-435E-AAA2-A600CA385F4F}" type="datetimeFigureOut">
              <a:rPr lang="en-US" smtClean="0"/>
              <a:t>5/28/2025</a:t>
            </a:fld>
            <a:endParaRPr lang="en-US"/>
          </a:p>
        </p:txBody>
      </p:sp>
      <p:sp>
        <p:nvSpPr>
          <p:cNvPr id="5" name="Footer Placeholder 4">
            <a:extLst>
              <a:ext uri="{FF2B5EF4-FFF2-40B4-BE49-F238E27FC236}">
                <a16:creationId xmlns:a16="http://schemas.microsoft.com/office/drawing/2014/main" id="{69569590-6098-470D-8D98-6B2A25AE5B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D08E70-DCBA-4647-8F7E-18EA8BBA1DA0}"/>
              </a:ext>
            </a:extLst>
          </p:cNvPr>
          <p:cNvSpPr>
            <a:spLocks noGrp="1"/>
          </p:cNvSpPr>
          <p:nvPr>
            <p:ph type="sldNum" sz="quarter" idx="12"/>
          </p:nvPr>
        </p:nvSpPr>
        <p:spPr/>
        <p:txBody>
          <a:bodyPr/>
          <a:lstStyle/>
          <a:p>
            <a:fld id="{575DDC47-2AE3-4C40-8942-7DEFE04695C0}" type="slidenum">
              <a:rPr lang="en-US" smtClean="0"/>
              <a:t>‹#›</a:t>
            </a:fld>
            <a:endParaRPr lang="en-US"/>
          </a:p>
        </p:txBody>
      </p:sp>
    </p:spTree>
    <p:extLst>
      <p:ext uri="{BB962C8B-B14F-4D97-AF65-F5344CB8AC3E}">
        <p14:creationId xmlns:p14="http://schemas.microsoft.com/office/powerpoint/2010/main" val="334353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Header w/ Logo">
    <p:spTree>
      <p:nvGrpSpPr>
        <p:cNvPr id="1" name=""/>
        <p:cNvGrpSpPr/>
        <p:nvPr/>
      </p:nvGrpSpPr>
      <p:grpSpPr>
        <a:xfrm>
          <a:off x="0" y="0"/>
          <a:ext cx="0" cy="0"/>
          <a:chOff x="0" y="0"/>
          <a:chExt cx="0" cy="0"/>
        </a:xfrm>
      </p:grpSpPr>
      <p:sp>
        <p:nvSpPr>
          <p:cNvPr id="2" name="Title 1"/>
          <p:cNvSpPr>
            <a:spLocks noGrp="1"/>
          </p:cNvSpPr>
          <p:nvPr>
            <p:ph type="title"/>
          </p:nvPr>
        </p:nvSpPr>
        <p:spPr>
          <a:xfrm>
            <a:off x="914400" y="2747966"/>
            <a:ext cx="10363200" cy="1362075"/>
          </a:xfrm>
        </p:spPr>
        <p:txBody>
          <a:bodyPr anchor="ctr"/>
          <a:lstStyle>
            <a:lvl1pPr algn="ctr">
              <a:defRPr sz="4000" b="1" u="none" cap="all"/>
            </a:lvl1pPr>
          </a:lstStyle>
          <a:p>
            <a:r>
              <a:rPr lang="en-US"/>
              <a:t>Click to edit Master title style</a:t>
            </a:r>
          </a:p>
        </p:txBody>
      </p:sp>
      <p:pic>
        <p:nvPicPr>
          <p:cNvPr id="4" name="Picture 3" descr="A picture containing drawing&#10;&#10;Description automatically generated">
            <a:extLst>
              <a:ext uri="{FF2B5EF4-FFF2-40B4-BE49-F238E27FC236}">
                <a16:creationId xmlns:a16="http://schemas.microsoft.com/office/drawing/2014/main" id="{3D912FBF-1A9D-1049-A665-9D43C1A816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28" y="123756"/>
            <a:ext cx="3454400" cy="602826"/>
          </a:xfrm>
          <a:prstGeom prst="rect">
            <a:avLst/>
          </a:prstGeom>
        </p:spPr>
      </p:pic>
      <p:sp>
        <p:nvSpPr>
          <p:cNvPr id="5" name="Subtitle 2">
            <a:extLst>
              <a:ext uri="{FF2B5EF4-FFF2-40B4-BE49-F238E27FC236}">
                <a16:creationId xmlns:a16="http://schemas.microsoft.com/office/drawing/2014/main" id="{3A599E70-8ED0-244F-BC0E-58069303B666}"/>
              </a:ext>
            </a:extLst>
          </p:cNvPr>
          <p:cNvSpPr txBox="1">
            <a:spLocks/>
          </p:cNvSpPr>
          <p:nvPr userDrawn="1"/>
        </p:nvSpPr>
        <p:spPr>
          <a:xfrm>
            <a:off x="3" y="637663"/>
            <a:ext cx="3482428" cy="455641"/>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aw,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thics and </a:t>
            </a:r>
            <a:r>
              <a:rPr lang="en-US" sz="1400" b="1" dirty="0">
                <a:latin typeface="Calibri" panose="020F0502020204030204" pitchFamily="34" charset="0"/>
                <a:cs typeface="Calibri" panose="020F0502020204030204" pitchFamily="34" charset="0"/>
              </a:rPr>
              <a:t>G</a:t>
            </a:r>
            <a:r>
              <a:rPr lang="en-US" sz="1400" dirty="0">
                <a:latin typeface="Calibri" panose="020F0502020204030204" pitchFamily="34" charset="0"/>
                <a:cs typeface="Calibri" panose="020F0502020204030204" pitchFamily="34" charset="0"/>
              </a:rPr>
              <a:t>overnance for </a:t>
            </a:r>
            <a:r>
              <a:rPr lang="en-US" sz="1400" b="1" dirty="0">
                <a:latin typeface="Calibri" panose="020F0502020204030204" pitchFamily="34" charset="0"/>
                <a:cs typeface="Calibri" panose="020F0502020204030204" pitchFamily="34" charset="0"/>
              </a:rPr>
              <a:t>A</a:t>
            </a:r>
            <a:r>
              <a:rPr lang="en-US" sz="1400" dirty="0">
                <a:latin typeface="Calibri" panose="020F0502020204030204" pitchFamily="34" charset="0"/>
                <a:cs typeface="Calibri" panose="020F0502020204030204" pitchFamily="34" charset="0"/>
              </a:rPr>
              <a:t>ll </a:t>
            </a: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eaders, including an </a:t>
            </a:r>
            <a:r>
              <a:rPr lang="en-US" sz="1400" b="1" dirty="0">
                <a:latin typeface="Calibri" panose="020F0502020204030204" pitchFamily="34" charset="0"/>
                <a:cs typeface="Calibri" panose="020F0502020204030204" pitchFamily="34" charset="0"/>
              </a:rPr>
              <a:t>O</a:t>
            </a:r>
            <a:r>
              <a:rPr lang="en-US" sz="1400" dirty="0">
                <a:latin typeface="Calibri" panose="020F0502020204030204" pitchFamily="34" charset="0"/>
                <a:cs typeface="Calibri" panose="020F0502020204030204" pitchFamily="34" charset="0"/>
              </a:rPr>
              <a:t>verview of </a:t>
            </a:r>
            <a:r>
              <a:rPr lang="en-US" sz="1400" b="1" dirty="0">
                <a:latin typeface="Calibri" panose="020F0502020204030204" pitchFamily="34" charset="0"/>
                <a:cs typeface="Calibri" panose="020F0502020204030204" pitchFamily="34" charset="0"/>
              </a:rPr>
              <a:t>N</a:t>
            </a:r>
            <a:r>
              <a:rPr lang="en-US" sz="1400" dirty="0">
                <a:latin typeface="Calibri" panose="020F0502020204030204" pitchFamily="34" charset="0"/>
                <a:cs typeface="Calibri" panose="020F0502020204030204" pitchFamily="34" charset="0"/>
              </a:rPr>
              <a:t>ew and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merging Issues</a:t>
            </a:r>
          </a:p>
          <a:p>
            <a:pPr>
              <a:buFont typeface="Arial" pitchFamily="34" charset="0"/>
              <a:buNone/>
            </a:pPr>
            <a:endParaRPr lang="en-US" sz="2000" dirty="0">
              <a:solidFill>
                <a:srgbClr val="FF0000"/>
              </a:solidFill>
            </a:endParaRPr>
          </a:p>
        </p:txBody>
      </p:sp>
    </p:spTree>
    <p:extLst>
      <p:ext uri="{BB962C8B-B14F-4D97-AF65-F5344CB8AC3E}">
        <p14:creationId xmlns:p14="http://schemas.microsoft.com/office/powerpoint/2010/main" val="1180704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type="tx">
  <p:cSld name="Title and Text">
    <p:spTree>
      <p:nvGrpSpPr>
        <p:cNvPr id="1" name="Shape 33"/>
        <p:cNvGrpSpPr/>
        <p:nvPr/>
      </p:nvGrpSpPr>
      <p:grpSpPr>
        <a:xfrm>
          <a:off x="0" y="0"/>
          <a:ext cx="0" cy="0"/>
          <a:chOff x="0" y="0"/>
          <a:chExt cx="0" cy="0"/>
        </a:xfrm>
      </p:grpSpPr>
      <p:sp>
        <p:nvSpPr>
          <p:cNvPr id="34" name="Google Shape;34;p14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48"/>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 name="Google Shape;36;p148"/>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p148"/>
          <p:cNvSpPr txBox="1">
            <a:spLocks noGrp="1"/>
          </p:cNvSpPr>
          <p:nvPr>
            <p:ph type="ftr" idx="11"/>
          </p:nvPr>
        </p:nvSpPr>
        <p:spPr>
          <a:xfrm>
            <a:off x="3418840" y="6342068"/>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14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158658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1675C-D08D-49CD-9C67-B2ABDD07AC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B8FFEE-2338-4CAA-B4BA-013522439E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D2A70F-BED0-4AA3-A601-AE8E99D63002}"/>
              </a:ext>
            </a:extLst>
          </p:cNvPr>
          <p:cNvSpPr>
            <a:spLocks noGrp="1"/>
          </p:cNvSpPr>
          <p:nvPr>
            <p:ph type="dt" sz="half" idx="10"/>
          </p:nvPr>
        </p:nvSpPr>
        <p:spPr/>
        <p:txBody>
          <a:bodyPr/>
          <a:lstStyle/>
          <a:p>
            <a:fld id="{C7F91D5F-56D8-435E-AAA2-A600CA385F4F}" type="datetimeFigureOut">
              <a:rPr lang="en-US" smtClean="0"/>
              <a:t>5/28/2025</a:t>
            </a:fld>
            <a:endParaRPr lang="en-US"/>
          </a:p>
        </p:txBody>
      </p:sp>
      <p:sp>
        <p:nvSpPr>
          <p:cNvPr id="5" name="Footer Placeholder 4">
            <a:extLst>
              <a:ext uri="{FF2B5EF4-FFF2-40B4-BE49-F238E27FC236}">
                <a16:creationId xmlns:a16="http://schemas.microsoft.com/office/drawing/2014/main" id="{6A4C86A0-F132-421C-A6E1-96969C6B96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44FB96-8B6D-4908-A637-1D083F4ED814}"/>
              </a:ext>
            </a:extLst>
          </p:cNvPr>
          <p:cNvSpPr>
            <a:spLocks noGrp="1"/>
          </p:cNvSpPr>
          <p:nvPr>
            <p:ph type="sldNum" sz="quarter" idx="12"/>
          </p:nvPr>
        </p:nvSpPr>
        <p:spPr/>
        <p:txBody>
          <a:bodyPr/>
          <a:lstStyle/>
          <a:p>
            <a:fld id="{575DDC47-2AE3-4C40-8942-7DEFE04695C0}" type="slidenum">
              <a:rPr lang="en-US" smtClean="0"/>
              <a:t>‹#›</a:t>
            </a:fld>
            <a:endParaRPr lang="en-US"/>
          </a:p>
        </p:txBody>
      </p:sp>
    </p:spTree>
    <p:extLst>
      <p:ext uri="{BB962C8B-B14F-4D97-AF65-F5344CB8AC3E}">
        <p14:creationId xmlns:p14="http://schemas.microsoft.com/office/powerpoint/2010/main" val="3756868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C97FB-E797-4664-9723-31A7BA5B5D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7C1921-BFF3-43A3-8D3E-9F3E59F37C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8B29425-CB43-4B8F-B5A0-456181B75E63}"/>
              </a:ext>
            </a:extLst>
          </p:cNvPr>
          <p:cNvSpPr>
            <a:spLocks noGrp="1"/>
          </p:cNvSpPr>
          <p:nvPr>
            <p:ph type="dt" sz="half" idx="10"/>
          </p:nvPr>
        </p:nvSpPr>
        <p:spPr/>
        <p:txBody>
          <a:bodyPr/>
          <a:lstStyle/>
          <a:p>
            <a:fld id="{C7F91D5F-56D8-435E-AAA2-A600CA385F4F}" type="datetimeFigureOut">
              <a:rPr lang="en-US" smtClean="0"/>
              <a:t>5/28/2025</a:t>
            </a:fld>
            <a:endParaRPr lang="en-US"/>
          </a:p>
        </p:txBody>
      </p:sp>
      <p:sp>
        <p:nvSpPr>
          <p:cNvPr id="5" name="Footer Placeholder 4">
            <a:extLst>
              <a:ext uri="{FF2B5EF4-FFF2-40B4-BE49-F238E27FC236}">
                <a16:creationId xmlns:a16="http://schemas.microsoft.com/office/drawing/2014/main" id="{24218460-0E47-4F90-9FC7-679D0E66AE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F8065C-6B29-4446-84DF-EC51F0C344FF}"/>
              </a:ext>
            </a:extLst>
          </p:cNvPr>
          <p:cNvSpPr>
            <a:spLocks noGrp="1"/>
          </p:cNvSpPr>
          <p:nvPr>
            <p:ph type="sldNum" sz="quarter" idx="12"/>
          </p:nvPr>
        </p:nvSpPr>
        <p:spPr/>
        <p:txBody>
          <a:bodyPr/>
          <a:lstStyle/>
          <a:p>
            <a:fld id="{575DDC47-2AE3-4C40-8942-7DEFE04695C0}" type="slidenum">
              <a:rPr lang="en-US" smtClean="0"/>
              <a:t>‹#›</a:t>
            </a:fld>
            <a:endParaRPr lang="en-US"/>
          </a:p>
        </p:txBody>
      </p:sp>
    </p:spTree>
    <p:extLst>
      <p:ext uri="{BB962C8B-B14F-4D97-AF65-F5344CB8AC3E}">
        <p14:creationId xmlns:p14="http://schemas.microsoft.com/office/powerpoint/2010/main" val="1423141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5BE63-3EE4-4E18-9362-775A4DAF9F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D31328-C25A-482F-93CB-64BC35669F3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9DC2E6-6A9D-41CE-9C2A-01054A87465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2C706A-37E6-44AE-8A37-31D755EE3812}"/>
              </a:ext>
            </a:extLst>
          </p:cNvPr>
          <p:cNvSpPr>
            <a:spLocks noGrp="1"/>
          </p:cNvSpPr>
          <p:nvPr>
            <p:ph type="dt" sz="half" idx="10"/>
          </p:nvPr>
        </p:nvSpPr>
        <p:spPr/>
        <p:txBody>
          <a:bodyPr/>
          <a:lstStyle/>
          <a:p>
            <a:fld id="{C7F91D5F-56D8-435E-AAA2-A600CA385F4F}" type="datetimeFigureOut">
              <a:rPr lang="en-US" smtClean="0"/>
              <a:t>5/28/2025</a:t>
            </a:fld>
            <a:endParaRPr lang="en-US"/>
          </a:p>
        </p:txBody>
      </p:sp>
      <p:sp>
        <p:nvSpPr>
          <p:cNvPr id="6" name="Footer Placeholder 5">
            <a:extLst>
              <a:ext uri="{FF2B5EF4-FFF2-40B4-BE49-F238E27FC236}">
                <a16:creationId xmlns:a16="http://schemas.microsoft.com/office/drawing/2014/main" id="{699BCA5B-2E6C-4787-8D72-B23F3DA816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5B7941-7D9C-49DE-A5F9-FE41BFB7ED54}"/>
              </a:ext>
            </a:extLst>
          </p:cNvPr>
          <p:cNvSpPr>
            <a:spLocks noGrp="1"/>
          </p:cNvSpPr>
          <p:nvPr>
            <p:ph type="sldNum" sz="quarter" idx="12"/>
          </p:nvPr>
        </p:nvSpPr>
        <p:spPr/>
        <p:txBody>
          <a:bodyPr/>
          <a:lstStyle/>
          <a:p>
            <a:fld id="{575DDC47-2AE3-4C40-8942-7DEFE04695C0}" type="slidenum">
              <a:rPr lang="en-US" smtClean="0"/>
              <a:t>‹#›</a:t>
            </a:fld>
            <a:endParaRPr lang="en-US"/>
          </a:p>
        </p:txBody>
      </p:sp>
    </p:spTree>
    <p:extLst>
      <p:ext uri="{BB962C8B-B14F-4D97-AF65-F5344CB8AC3E}">
        <p14:creationId xmlns:p14="http://schemas.microsoft.com/office/powerpoint/2010/main" val="1672153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76935-80BC-482B-98D4-E9D95EB9BF5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2FB278-F636-490E-9093-AF3EC8E985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2203A7A-5D83-4EAA-B0B0-F6CDB44582F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C5E938-4A06-4D16-8ED2-49EEA5E82B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1E23F84-C8A8-4E4E-BBEF-5A7F8D9C60D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8B81FA-D4B8-4F91-8C32-40523183C61D}"/>
              </a:ext>
            </a:extLst>
          </p:cNvPr>
          <p:cNvSpPr>
            <a:spLocks noGrp="1"/>
          </p:cNvSpPr>
          <p:nvPr>
            <p:ph type="dt" sz="half" idx="10"/>
          </p:nvPr>
        </p:nvSpPr>
        <p:spPr/>
        <p:txBody>
          <a:bodyPr/>
          <a:lstStyle/>
          <a:p>
            <a:fld id="{C7F91D5F-56D8-435E-AAA2-A600CA385F4F}" type="datetimeFigureOut">
              <a:rPr lang="en-US" smtClean="0"/>
              <a:t>5/28/2025</a:t>
            </a:fld>
            <a:endParaRPr lang="en-US"/>
          </a:p>
        </p:txBody>
      </p:sp>
      <p:sp>
        <p:nvSpPr>
          <p:cNvPr id="8" name="Footer Placeholder 7">
            <a:extLst>
              <a:ext uri="{FF2B5EF4-FFF2-40B4-BE49-F238E27FC236}">
                <a16:creationId xmlns:a16="http://schemas.microsoft.com/office/drawing/2014/main" id="{39A5FE7F-8B2C-482C-AE0A-5AAB914DCF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B6672D-7EE0-40D6-A578-6EBD8E2DF5C3}"/>
              </a:ext>
            </a:extLst>
          </p:cNvPr>
          <p:cNvSpPr>
            <a:spLocks noGrp="1"/>
          </p:cNvSpPr>
          <p:nvPr>
            <p:ph type="sldNum" sz="quarter" idx="12"/>
          </p:nvPr>
        </p:nvSpPr>
        <p:spPr/>
        <p:txBody>
          <a:bodyPr/>
          <a:lstStyle/>
          <a:p>
            <a:fld id="{575DDC47-2AE3-4C40-8942-7DEFE04695C0}" type="slidenum">
              <a:rPr lang="en-US" smtClean="0"/>
              <a:t>‹#›</a:t>
            </a:fld>
            <a:endParaRPr lang="en-US"/>
          </a:p>
        </p:txBody>
      </p:sp>
    </p:spTree>
    <p:extLst>
      <p:ext uri="{BB962C8B-B14F-4D97-AF65-F5344CB8AC3E}">
        <p14:creationId xmlns:p14="http://schemas.microsoft.com/office/powerpoint/2010/main" val="1329562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F8A2D-C98C-47F5-A8A1-BFF0326204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1A09A5-8789-4F34-813B-B916B27E97BB}"/>
              </a:ext>
            </a:extLst>
          </p:cNvPr>
          <p:cNvSpPr>
            <a:spLocks noGrp="1"/>
          </p:cNvSpPr>
          <p:nvPr>
            <p:ph type="dt" sz="half" idx="10"/>
          </p:nvPr>
        </p:nvSpPr>
        <p:spPr/>
        <p:txBody>
          <a:bodyPr/>
          <a:lstStyle/>
          <a:p>
            <a:fld id="{C7F91D5F-56D8-435E-AAA2-A600CA385F4F}" type="datetimeFigureOut">
              <a:rPr lang="en-US" smtClean="0"/>
              <a:t>5/28/2025</a:t>
            </a:fld>
            <a:endParaRPr lang="en-US"/>
          </a:p>
        </p:txBody>
      </p:sp>
      <p:sp>
        <p:nvSpPr>
          <p:cNvPr id="4" name="Footer Placeholder 3">
            <a:extLst>
              <a:ext uri="{FF2B5EF4-FFF2-40B4-BE49-F238E27FC236}">
                <a16:creationId xmlns:a16="http://schemas.microsoft.com/office/drawing/2014/main" id="{BDCC4AAB-8FDA-4D81-B40A-A399D658C9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61027C8-BCEC-4704-BDBB-43BD394BED2F}"/>
              </a:ext>
            </a:extLst>
          </p:cNvPr>
          <p:cNvSpPr>
            <a:spLocks noGrp="1"/>
          </p:cNvSpPr>
          <p:nvPr>
            <p:ph type="sldNum" sz="quarter" idx="12"/>
          </p:nvPr>
        </p:nvSpPr>
        <p:spPr/>
        <p:txBody>
          <a:bodyPr/>
          <a:lstStyle/>
          <a:p>
            <a:fld id="{575DDC47-2AE3-4C40-8942-7DEFE04695C0}" type="slidenum">
              <a:rPr lang="en-US" smtClean="0"/>
              <a:t>‹#›</a:t>
            </a:fld>
            <a:endParaRPr lang="en-US"/>
          </a:p>
        </p:txBody>
      </p:sp>
    </p:spTree>
    <p:extLst>
      <p:ext uri="{BB962C8B-B14F-4D97-AF65-F5344CB8AC3E}">
        <p14:creationId xmlns:p14="http://schemas.microsoft.com/office/powerpoint/2010/main" val="2934844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0E8964-04BB-43AC-9D7C-B352E2F574CF}"/>
              </a:ext>
            </a:extLst>
          </p:cNvPr>
          <p:cNvSpPr>
            <a:spLocks noGrp="1"/>
          </p:cNvSpPr>
          <p:nvPr>
            <p:ph type="dt" sz="half" idx="10"/>
          </p:nvPr>
        </p:nvSpPr>
        <p:spPr/>
        <p:txBody>
          <a:bodyPr/>
          <a:lstStyle/>
          <a:p>
            <a:fld id="{C7F91D5F-56D8-435E-AAA2-A600CA385F4F}" type="datetimeFigureOut">
              <a:rPr lang="en-US" smtClean="0"/>
              <a:t>5/28/2025</a:t>
            </a:fld>
            <a:endParaRPr lang="en-US"/>
          </a:p>
        </p:txBody>
      </p:sp>
      <p:sp>
        <p:nvSpPr>
          <p:cNvPr id="3" name="Footer Placeholder 2">
            <a:extLst>
              <a:ext uri="{FF2B5EF4-FFF2-40B4-BE49-F238E27FC236}">
                <a16:creationId xmlns:a16="http://schemas.microsoft.com/office/drawing/2014/main" id="{CD040356-F06F-4068-AD44-FF341A8DB9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A256F81-0A9B-4379-A7FD-3656522BF7D5}"/>
              </a:ext>
            </a:extLst>
          </p:cNvPr>
          <p:cNvSpPr>
            <a:spLocks noGrp="1"/>
          </p:cNvSpPr>
          <p:nvPr>
            <p:ph type="sldNum" sz="quarter" idx="12"/>
          </p:nvPr>
        </p:nvSpPr>
        <p:spPr/>
        <p:txBody>
          <a:bodyPr/>
          <a:lstStyle/>
          <a:p>
            <a:fld id="{575DDC47-2AE3-4C40-8942-7DEFE04695C0}" type="slidenum">
              <a:rPr lang="en-US" smtClean="0"/>
              <a:t>‹#›</a:t>
            </a:fld>
            <a:endParaRPr lang="en-US"/>
          </a:p>
        </p:txBody>
      </p:sp>
    </p:spTree>
    <p:extLst>
      <p:ext uri="{BB962C8B-B14F-4D97-AF65-F5344CB8AC3E}">
        <p14:creationId xmlns:p14="http://schemas.microsoft.com/office/powerpoint/2010/main" val="809478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52B33-B079-4033-86AC-E8253CD7EF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414597-13F5-44C8-9930-BA21ED388A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F9277A-3495-46D4-B6CC-D5589C5405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774A18-5FD7-4B26-AE13-BFF58B7A0ED9}"/>
              </a:ext>
            </a:extLst>
          </p:cNvPr>
          <p:cNvSpPr>
            <a:spLocks noGrp="1"/>
          </p:cNvSpPr>
          <p:nvPr>
            <p:ph type="dt" sz="half" idx="10"/>
          </p:nvPr>
        </p:nvSpPr>
        <p:spPr/>
        <p:txBody>
          <a:bodyPr/>
          <a:lstStyle/>
          <a:p>
            <a:fld id="{C7F91D5F-56D8-435E-AAA2-A600CA385F4F}" type="datetimeFigureOut">
              <a:rPr lang="en-US" smtClean="0"/>
              <a:t>5/28/2025</a:t>
            </a:fld>
            <a:endParaRPr lang="en-US"/>
          </a:p>
        </p:txBody>
      </p:sp>
      <p:sp>
        <p:nvSpPr>
          <p:cNvPr id="6" name="Footer Placeholder 5">
            <a:extLst>
              <a:ext uri="{FF2B5EF4-FFF2-40B4-BE49-F238E27FC236}">
                <a16:creationId xmlns:a16="http://schemas.microsoft.com/office/drawing/2014/main" id="{51EE9953-7827-4EC5-91FF-EDC02BD93A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3AC8E0-A5B6-4304-8588-FF36B18E7354}"/>
              </a:ext>
            </a:extLst>
          </p:cNvPr>
          <p:cNvSpPr>
            <a:spLocks noGrp="1"/>
          </p:cNvSpPr>
          <p:nvPr>
            <p:ph type="sldNum" sz="quarter" idx="12"/>
          </p:nvPr>
        </p:nvSpPr>
        <p:spPr/>
        <p:txBody>
          <a:bodyPr/>
          <a:lstStyle/>
          <a:p>
            <a:fld id="{575DDC47-2AE3-4C40-8942-7DEFE04695C0}" type="slidenum">
              <a:rPr lang="en-US" smtClean="0"/>
              <a:t>‹#›</a:t>
            </a:fld>
            <a:endParaRPr lang="en-US"/>
          </a:p>
        </p:txBody>
      </p:sp>
    </p:spTree>
    <p:extLst>
      <p:ext uri="{BB962C8B-B14F-4D97-AF65-F5344CB8AC3E}">
        <p14:creationId xmlns:p14="http://schemas.microsoft.com/office/powerpoint/2010/main" val="1159475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6E829-08D9-4294-9CE8-D2B9DDB75F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F7B1066-293F-4696-86BE-14AFE73973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7EA839-4A53-4DFC-878C-5B3BB7843C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E07144B-39EB-4440-91A6-507E1992E5E5}"/>
              </a:ext>
            </a:extLst>
          </p:cNvPr>
          <p:cNvSpPr>
            <a:spLocks noGrp="1"/>
          </p:cNvSpPr>
          <p:nvPr>
            <p:ph type="dt" sz="half" idx="10"/>
          </p:nvPr>
        </p:nvSpPr>
        <p:spPr/>
        <p:txBody>
          <a:bodyPr/>
          <a:lstStyle/>
          <a:p>
            <a:fld id="{C7F91D5F-56D8-435E-AAA2-A600CA385F4F}" type="datetimeFigureOut">
              <a:rPr lang="en-US" smtClean="0"/>
              <a:t>5/28/2025</a:t>
            </a:fld>
            <a:endParaRPr lang="en-US"/>
          </a:p>
        </p:txBody>
      </p:sp>
      <p:sp>
        <p:nvSpPr>
          <p:cNvPr id="6" name="Footer Placeholder 5">
            <a:extLst>
              <a:ext uri="{FF2B5EF4-FFF2-40B4-BE49-F238E27FC236}">
                <a16:creationId xmlns:a16="http://schemas.microsoft.com/office/drawing/2014/main" id="{EC8791F6-E191-4DCB-941F-6B02A33692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C2E59E-02C7-4A17-828D-258699B1D699}"/>
              </a:ext>
            </a:extLst>
          </p:cNvPr>
          <p:cNvSpPr>
            <a:spLocks noGrp="1"/>
          </p:cNvSpPr>
          <p:nvPr>
            <p:ph type="sldNum" sz="quarter" idx="12"/>
          </p:nvPr>
        </p:nvSpPr>
        <p:spPr/>
        <p:txBody>
          <a:bodyPr/>
          <a:lstStyle/>
          <a:p>
            <a:fld id="{575DDC47-2AE3-4C40-8942-7DEFE04695C0}" type="slidenum">
              <a:rPr lang="en-US" smtClean="0"/>
              <a:t>‹#›</a:t>
            </a:fld>
            <a:endParaRPr lang="en-US"/>
          </a:p>
        </p:txBody>
      </p:sp>
    </p:spTree>
    <p:extLst>
      <p:ext uri="{BB962C8B-B14F-4D97-AF65-F5344CB8AC3E}">
        <p14:creationId xmlns:p14="http://schemas.microsoft.com/office/powerpoint/2010/main" val="226991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A332CC-643B-4995-AC66-5527F29B77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1DAA4A-C445-4304-BE67-DF0ED9D26B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BDB613-BB64-4087-8382-38816967AD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F91D5F-56D8-435E-AAA2-A600CA385F4F}" type="datetimeFigureOut">
              <a:rPr lang="en-US" smtClean="0"/>
              <a:t>5/28/2025</a:t>
            </a:fld>
            <a:endParaRPr lang="en-US"/>
          </a:p>
        </p:txBody>
      </p:sp>
      <p:sp>
        <p:nvSpPr>
          <p:cNvPr id="5" name="Footer Placeholder 4">
            <a:extLst>
              <a:ext uri="{FF2B5EF4-FFF2-40B4-BE49-F238E27FC236}">
                <a16:creationId xmlns:a16="http://schemas.microsoft.com/office/drawing/2014/main" id="{B48E68D8-B7FF-4206-8556-F8B039286E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82AAA1-C241-467B-9533-A3DDF242D8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5DDC47-2AE3-4C40-8942-7DEFE04695C0}" type="slidenum">
              <a:rPr lang="en-US" smtClean="0"/>
              <a:t>‹#›</a:t>
            </a:fld>
            <a:endParaRPr lang="en-US"/>
          </a:p>
        </p:txBody>
      </p:sp>
    </p:spTree>
    <p:extLst>
      <p:ext uri="{BB962C8B-B14F-4D97-AF65-F5344CB8AC3E}">
        <p14:creationId xmlns:p14="http://schemas.microsoft.com/office/powerpoint/2010/main" val="3517721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nj.gov/education/crimhist/"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jamontgomery.zoom.us/webinar/register/WN_fASkOBNtRYmk044eysXiig" TargetMode="External"/><Relationship Id="rId13" Type="http://schemas.openxmlformats.org/officeDocument/2006/relationships/hyperlink" Target="https://jamontgomery.zoom.us/meeting/register/HHs5K0tkSkqaihyBffcN2g" TargetMode="External"/><Relationship Id="rId3" Type="http://schemas.openxmlformats.org/officeDocument/2006/relationships/hyperlink" Target="https://jamontgomery.zoom.us/meeting/register/KCbv-y07SJiW2Ej7JPE_0w" TargetMode="External"/><Relationship Id="rId7" Type="http://schemas.openxmlformats.org/officeDocument/2006/relationships/hyperlink" Target="https://jamontgomery.zoom.us/webinar/register/WN_MKWipMzRRvCuZ8_l5iaeiw" TargetMode="External"/><Relationship Id="rId12" Type="http://schemas.openxmlformats.org/officeDocument/2006/relationships/hyperlink" Target="https://jamontgomery.zoom.us/webinar/register/WN_nc-5umggQ-aQJxyyhKi58Q"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s://jamontgomery.zoom.us/meeting/register/rAFkAo6XS5C1IwQgJP691w" TargetMode="External"/><Relationship Id="rId11" Type="http://schemas.openxmlformats.org/officeDocument/2006/relationships/hyperlink" Target="https://jamontgomery.zoom.us/webinar/register/WN_UPajIIYgRf-HwkoHhLi_6g" TargetMode="External"/><Relationship Id="rId5" Type="http://schemas.openxmlformats.org/officeDocument/2006/relationships/hyperlink" Target="https://jamontgomery.zoom.us/webinar/register/WN_O25wFPYjRP6tHrK7BfzbZQ" TargetMode="External"/><Relationship Id="rId15" Type="http://schemas.openxmlformats.org/officeDocument/2006/relationships/hyperlink" Target="https://jamontgomery.zoom.us/webinar/register/WN_ZiJAzMs3SAm47LozMrVZ7A" TargetMode="External"/><Relationship Id="rId10" Type="http://schemas.openxmlformats.org/officeDocument/2006/relationships/hyperlink" Target="https://jamontgomery.zoom.us/webinar/register/WN_FCw4ZCFLQaOUCfhn77FSQA" TargetMode="External"/><Relationship Id="rId4" Type="http://schemas.openxmlformats.org/officeDocument/2006/relationships/hyperlink" Target="https://jamontgomery.zoom.us/webinar/register/WN_NOO3aEMMTNKAEEs-MIHVFQ" TargetMode="External"/><Relationship Id="rId9" Type="http://schemas.openxmlformats.org/officeDocument/2006/relationships/hyperlink" Target="https://jamontgomery.zoom.us/meeting/register/L5N_IA8XTFCEmmT0KY_1Rw" TargetMode="External"/><Relationship Id="rId14" Type="http://schemas.openxmlformats.org/officeDocument/2006/relationships/hyperlink" Target="https://jamontgomery.zoom.us/webinar/register/WN_w5QFAB0TRiO-9crDy5IvkA"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nj.gov/education/profdev/requirements/topic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jamontgomery.zoom.us/webinar/register/WN_hFu1aywPQqWMMRpLWf40kg" TargetMode="External"/><Relationship Id="rId13" Type="http://schemas.openxmlformats.org/officeDocument/2006/relationships/hyperlink" Target="https://jamontgomery.zoom.us/webinar/register/WN_d_U37SJJTGWykCi7cV7Acg" TargetMode="External"/><Relationship Id="rId18" Type="http://schemas.openxmlformats.org/officeDocument/2006/relationships/hyperlink" Target="https://jamontgomery.zoom.us/webinar/register/WN_GwlvDLNiQ0uwXFm2nd51cw" TargetMode="External"/><Relationship Id="rId3" Type="http://schemas.openxmlformats.org/officeDocument/2006/relationships/hyperlink" Target="https://jamontgomery.zoom.us/webinar/register/WN_g7y4QfnWQG-CTZCKh8pRLg" TargetMode="External"/><Relationship Id="rId21" Type="http://schemas.openxmlformats.org/officeDocument/2006/relationships/hyperlink" Target="https://jamontgomery.zoom.us/webinar/register/WN_g3UeTtS6TGq-rrtRAbY-jg" TargetMode="External"/><Relationship Id="rId7" Type="http://schemas.openxmlformats.org/officeDocument/2006/relationships/hyperlink" Target="https://jamontgomery.zoom.us/webinar/register/WN_OsI_p1OgTD-noxeu2awRnA" TargetMode="External"/><Relationship Id="rId12" Type="http://schemas.openxmlformats.org/officeDocument/2006/relationships/hyperlink" Target="https://jamontgomery.zoom.us/webinar/register/WN_mR5mfjncRIy1Nb7SL7KuJA" TargetMode="External"/><Relationship Id="rId17" Type="http://schemas.openxmlformats.org/officeDocument/2006/relationships/hyperlink" Target="https://jamontgomery.zoom.us/webinar/register/WN_JSDLwKBnS2O5M_pBfr3a1A" TargetMode="External"/><Relationship Id="rId2" Type="http://schemas.openxmlformats.org/officeDocument/2006/relationships/image" Target="../media/image3.png"/><Relationship Id="rId16" Type="http://schemas.openxmlformats.org/officeDocument/2006/relationships/hyperlink" Target="https://jamontgomery.zoom.us/webinar/register/WN_AcRROzXNSXeUG_Uanos67A" TargetMode="External"/><Relationship Id="rId20" Type="http://schemas.openxmlformats.org/officeDocument/2006/relationships/hyperlink" Target="https://jamontgomery.zoom.us/webinar/register/WN_gmZTlQ3RRTCbCoJFJJ0Mxg" TargetMode="External"/><Relationship Id="rId1" Type="http://schemas.openxmlformats.org/officeDocument/2006/relationships/slideLayout" Target="../slideLayouts/slideLayout1.xml"/><Relationship Id="rId6" Type="http://schemas.openxmlformats.org/officeDocument/2006/relationships/hyperlink" Target="https://jamontgomery.zoom.us/webinar/register/WN_Widq368jQK-HhlZGjiuAuw" TargetMode="External"/><Relationship Id="rId11" Type="http://schemas.openxmlformats.org/officeDocument/2006/relationships/hyperlink" Target="https://jamontgomery.zoom.us/webinar/register/WN_czW6NneqSB6-SIkSjg8Y-w" TargetMode="External"/><Relationship Id="rId5" Type="http://schemas.openxmlformats.org/officeDocument/2006/relationships/hyperlink" Target="https://jamontgomery.zoom.us/webinar/register/WN_0J5UhbNmTv-KwzgKBmIsrw" TargetMode="External"/><Relationship Id="rId15" Type="http://schemas.openxmlformats.org/officeDocument/2006/relationships/hyperlink" Target="https://jamontgomery.zoom.us/webinar/register/WN_1SRApcHFQ4WqJoXEJ0DLAQ" TargetMode="External"/><Relationship Id="rId23" Type="http://schemas.openxmlformats.org/officeDocument/2006/relationships/hyperlink" Target="https://jamontgomery.zoom.us/webinar/register/WN_skXsCdbsThysuCP8ocy_Wg" TargetMode="External"/><Relationship Id="rId10" Type="http://schemas.openxmlformats.org/officeDocument/2006/relationships/hyperlink" Target="https://jamontgomery.zoom.us/webinar/register/WN_wf7HgSfGRx2jS-uqHYa9JQ" TargetMode="External"/><Relationship Id="rId19" Type="http://schemas.openxmlformats.org/officeDocument/2006/relationships/hyperlink" Target="https://jamontgomery.zoom.us/webinar/register/WN_BbqEjDsYSR2ns9pBeB5DIA" TargetMode="External"/><Relationship Id="rId4" Type="http://schemas.openxmlformats.org/officeDocument/2006/relationships/hyperlink" Target="https://jamontgomery.zoom.us/webinar/register/WN_l7jXvKknTZ6BnkOvDcJJsw" TargetMode="External"/><Relationship Id="rId9" Type="http://schemas.openxmlformats.org/officeDocument/2006/relationships/hyperlink" Target="https://jamontgomery.zoom.us/webinar/register/WN_8q6Q9uNzSB2zqDJOfQSAdw" TargetMode="External"/><Relationship Id="rId14" Type="http://schemas.openxmlformats.org/officeDocument/2006/relationships/hyperlink" Target="https://jamontgomery.zoom.us/webinar/register/WN_GJuz6Yi8Q4G5wD8Wd4Ak9A" TargetMode="External"/><Relationship Id="rId22" Type="http://schemas.openxmlformats.org/officeDocument/2006/relationships/hyperlink" Target="https://jamontgomery.zoom.us/webinar/register/WN_-jlIii-PR5WbbB5RxRlptg"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www.nj.gov/education/profdev/requirements/topics/interscholastic_activities.shtml" TargetMode="External"/><Relationship Id="rId7" Type="http://schemas.openxmlformats.org/officeDocument/2006/relationships/hyperlink" Target="https://www.nj.gov/education/profdev/requirements/topics/additional.shtml" TargetMode="External"/><Relationship Id="rId2" Type="http://schemas.openxmlformats.org/officeDocument/2006/relationships/hyperlink" Target="https://www.nj.gov/education/profdev/requirements/topics/health.shtml" TargetMode="External"/><Relationship Id="rId1" Type="http://schemas.openxmlformats.org/officeDocument/2006/relationships/slideLayout" Target="../slideLayouts/slideLayout2.xml"/><Relationship Id="rId6" Type="http://schemas.openxmlformats.org/officeDocument/2006/relationships/hyperlink" Target="https://www.nj.gov/education/profdev/requirements/topics/school_safety.shtml" TargetMode="External"/><Relationship Id="rId5" Type="http://schemas.openxmlformats.org/officeDocument/2006/relationships/hyperlink" Target="https://www.nj.gov/education/profdev/requirements/topics/reading_disabilities.shtml" TargetMode="External"/><Relationship Id="rId4" Type="http://schemas.openxmlformats.org/officeDocument/2006/relationships/hyperlink" Target="https://www.nj.gov/education/profdev/requirements/topics/prevention.shtml"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dol.gov/general/topic/benefits-leave/fmla" TargetMode="External"/><Relationship Id="rId2" Type="http://schemas.openxmlformats.org/officeDocument/2006/relationships/hyperlink" Target="https://www.njoag.gov/about/divisions-and-offices/division-on-civil-rights-home/new-jersey-family-leave-act/" TargetMode="External"/><Relationship Id="rId1" Type="http://schemas.openxmlformats.org/officeDocument/2006/relationships/slideLayout" Target="../slideLayouts/slideLayout2.xml"/><Relationship Id="rId4" Type="http://schemas.openxmlformats.org/officeDocument/2006/relationships/hyperlink" Target="https://www.nj.gov/education/legal/teachnj/2024/2-24.pdf"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www.eeoc.gov/laws/guidance/depression-ptsd-other-mental-health-conditions-workplace-your-legal-rights"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www.supremecourt.gov/opinions/21pdf/21-418_i425.pdf"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hyperlink" Target="https://www.nj.gov/education/certificatio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jamontgomery.zoom.us/webinar/register/WN_qXv1le0VTq-LDY801Hjf0w" TargetMode="External"/><Relationship Id="rId13" Type="http://schemas.openxmlformats.org/officeDocument/2006/relationships/hyperlink" Target="https://jamontgomery.zoom.us/webinar/register/WN_RfWD1B_rRhOYg5YQY4o6lg" TargetMode="External"/><Relationship Id="rId18" Type="http://schemas.openxmlformats.org/officeDocument/2006/relationships/hyperlink" Target="https://jamontgomery.zoom.us/webinar/register/WN_6J-6p7J1ToebxqilF8Wyvg" TargetMode="External"/><Relationship Id="rId3" Type="http://schemas.openxmlformats.org/officeDocument/2006/relationships/hyperlink" Target="https://jamontgomery.zoom.us/webinar/register/WN_4WhsCDjcRLyjXlAuakiCIw" TargetMode="External"/><Relationship Id="rId21" Type="http://schemas.openxmlformats.org/officeDocument/2006/relationships/hyperlink" Target="https://jamontgomery.zoom.us/webinar/register/WN_3rB4FN_vSWGS6WWh_SB_Vw" TargetMode="External"/><Relationship Id="rId7" Type="http://schemas.openxmlformats.org/officeDocument/2006/relationships/hyperlink" Target="https://jamontgomery.zoom.us/webinar/register/WN___03_7x_Rz-OIC3l3KjNMw" TargetMode="External"/><Relationship Id="rId12" Type="http://schemas.openxmlformats.org/officeDocument/2006/relationships/hyperlink" Target="https://jamontgomery.zoom.us/webinar/register/WN_tMbTxyQIRUW68yQ-HabHmA" TargetMode="External"/><Relationship Id="rId17" Type="http://schemas.openxmlformats.org/officeDocument/2006/relationships/hyperlink" Target="https://jamontgomery.zoom.us/webinar/register/WN_Va92l-jWTmG96bBXAbyVkw" TargetMode="External"/><Relationship Id="rId25" Type="http://schemas.openxmlformats.org/officeDocument/2006/relationships/hyperlink" Target="https://jamontgomery.zoom.us/webinar/register/WN_cYbFiTS6T-uJIaO8T8w3fA" TargetMode="External"/><Relationship Id="rId2" Type="http://schemas.openxmlformats.org/officeDocument/2006/relationships/image" Target="../media/image3.png"/><Relationship Id="rId16" Type="http://schemas.openxmlformats.org/officeDocument/2006/relationships/hyperlink" Target="https://jamontgomery.zoom.us/webinar/register/WN_gwF2wvF5Q4me_-jlsRcz4A" TargetMode="External"/><Relationship Id="rId20" Type="http://schemas.openxmlformats.org/officeDocument/2006/relationships/hyperlink" Target="https://jamontgomery.zoom.us/webinar/register/WN_zHdWpyV3R7K0NbJWJUOHOg" TargetMode="External"/><Relationship Id="rId1" Type="http://schemas.openxmlformats.org/officeDocument/2006/relationships/slideLayout" Target="../slideLayouts/slideLayout1.xml"/><Relationship Id="rId6" Type="http://schemas.openxmlformats.org/officeDocument/2006/relationships/hyperlink" Target="https://jamontgomery.zoom.us/webinar/register/WN_YXyex0r1Qq6LsNX2NPUrTA" TargetMode="External"/><Relationship Id="rId11" Type="http://schemas.openxmlformats.org/officeDocument/2006/relationships/hyperlink" Target="https://jamontgomery.zoom.us/webinar/register/WN_jFPg5eF3RiiuUiHHjpXpoA" TargetMode="External"/><Relationship Id="rId24" Type="http://schemas.openxmlformats.org/officeDocument/2006/relationships/hyperlink" Target="https://jamontgomery.zoom.us/webinar/register/WN_esbvH5ZJTjq8HRTVW5VciA" TargetMode="External"/><Relationship Id="rId5" Type="http://schemas.openxmlformats.org/officeDocument/2006/relationships/hyperlink" Target="https://jamontgomery.zoom.us/webinar/register/WN_p_m-WiHdTYuUNI2lqVhELw" TargetMode="External"/><Relationship Id="rId15" Type="http://schemas.openxmlformats.org/officeDocument/2006/relationships/hyperlink" Target="https://jamontgomery.zoom.us/webinar/register/WN_a19udXTSTouRDlyz1IXzWg" TargetMode="External"/><Relationship Id="rId23" Type="http://schemas.openxmlformats.org/officeDocument/2006/relationships/hyperlink" Target="https://jamontgomery.zoom.us/webinar/register/WN_m8eZfAnBQSCY8ZbTeFY9_g" TargetMode="External"/><Relationship Id="rId10" Type="http://schemas.openxmlformats.org/officeDocument/2006/relationships/hyperlink" Target="https://jamontgomery.zoom.us/webinar/register/WN_Dt7WulysSmSZzmmNXyIaig" TargetMode="External"/><Relationship Id="rId19" Type="http://schemas.openxmlformats.org/officeDocument/2006/relationships/hyperlink" Target="https://jamontgomery.zoom.us/webinar/register/WN_wa2gKNH-RhOP_Sz-LyXkTQ" TargetMode="External"/><Relationship Id="rId4" Type="http://schemas.openxmlformats.org/officeDocument/2006/relationships/hyperlink" Target="https://jamontgomery.zoom.us/webinar/register/WN_N3mByaFWTEuJbzXv2ZcvDA" TargetMode="External"/><Relationship Id="rId9" Type="http://schemas.openxmlformats.org/officeDocument/2006/relationships/hyperlink" Target="https://jamontgomery.zoom.us/webinar/register/WN_AVssZttlTwqpgX6NIWvuZA" TargetMode="External"/><Relationship Id="rId14" Type="http://schemas.openxmlformats.org/officeDocument/2006/relationships/hyperlink" Target="https://jamontgomery.zoom.us/webinar/register/WN_euDtmNJcQhajAyYbcSsB_Q" TargetMode="External"/><Relationship Id="rId22" Type="http://schemas.openxmlformats.org/officeDocument/2006/relationships/hyperlink" Target="https://jamontgomery.zoom.us/webinar/register/WN_3LU_Mh7KRZ6g5uZsvYv5wA"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hyperlink" Target="https://jamontgomery.zoom.us/webinar/register/WN_mpvZP83BRQu3m7OAO6uZkA" TargetMode="External"/><Relationship Id="rId7" Type="http://schemas.openxmlformats.org/officeDocument/2006/relationships/hyperlink" Target="https://jamontgomery.zoom.us/webinar/register/WN_EYk9JATPRUyLBDCVt5iFmA"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s://jamontgomery.zoom.us/webinar/register/WN_kvet5mReQbKIX4n_fTqxHQ" TargetMode="External"/><Relationship Id="rId5" Type="http://schemas.openxmlformats.org/officeDocument/2006/relationships/hyperlink" Target="https://jamontgomery.zoom.us/meeting/register/I2tnX6JuR06B0Mt3E9UbWg" TargetMode="External"/><Relationship Id="rId4" Type="http://schemas.openxmlformats.org/officeDocument/2006/relationships/hyperlink" Target="https://jamontgomery.zoom.us/webinar/register/WN_jHdycRkRRRS9zLXzNv_S_g"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hyperlink" Target="http://www.njpsa.org/legalonenj/"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mailto:legalone@njpsa.org?subject=LEGAL%20ONE" TargetMode="Externa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jradomicki@njsig.org" TargetMode="Externa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hyperlink" Target="mailto:jradomicki@njsig.org"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29DA6E19-65CE-4565-A739-3B572D7FE5AB}"/>
              </a:ext>
            </a:extLst>
          </p:cNvPr>
          <p:cNvGrpSpPr/>
          <p:nvPr/>
        </p:nvGrpSpPr>
        <p:grpSpPr>
          <a:xfrm>
            <a:off x="-2" y="-7445831"/>
            <a:ext cx="13447522" cy="9892021"/>
            <a:chOff x="-1865119" y="-4514850"/>
            <a:chExt cx="13447522" cy="9892021"/>
          </a:xfrm>
        </p:grpSpPr>
        <p:sp>
          <p:nvSpPr>
            <p:cNvPr id="25" name="Rectangle 24">
              <a:extLst>
                <a:ext uri="{FF2B5EF4-FFF2-40B4-BE49-F238E27FC236}">
                  <a16:creationId xmlns:a16="http://schemas.microsoft.com/office/drawing/2014/main" id="{06E55E0E-9EE9-46E9-81B7-0879A3FD2AC3}"/>
                </a:ext>
              </a:extLst>
            </p:cNvPr>
            <p:cNvSpPr/>
            <p:nvPr/>
          </p:nvSpPr>
          <p:spPr>
            <a:xfrm rot="16200000" flipH="1">
              <a:off x="383116" y="-6763085"/>
              <a:ext cx="8951051" cy="134475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extLst>
                <a:ext uri="{FF2B5EF4-FFF2-40B4-BE49-F238E27FC236}">
                  <a16:creationId xmlns:a16="http://schemas.microsoft.com/office/drawing/2014/main" id="{A4D4A3B4-6077-44BD-9358-AEA2C2690D27}"/>
                </a:ext>
              </a:extLst>
            </p:cNvPr>
            <p:cNvSpPr/>
            <p:nvPr/>
          </p:nvSpPr>
          <p:spPr>
            <a:xfrm rot="10800000" flipH="1">
              <a:off x="-1181451" y="4430063"/>
              <a:ext cx="1706062" cy="947108"/>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grpSp>
        <p:nvGrpSpPr>
          <p:cNvPr id="27" name="Group 26">
            <a:extLst>
              <a:ext uri="{FF2B5EF4-FFF2-40B4-BE49-F238E27FC236}">
                <a16:creationId xmlns:a16="http://schemas.microsoft.com/office/drawing/2014/main" id="{C56DDC1A-FDE5-4478-AA09-52DCE462882A}"/>
              </a:ext>
            </a:extLst>
          </p:cNvPr>
          <p:cNvGrpSpPr/>
          <p:nvPr/>
        </p:nvGrpSpPr>
        <p:grpSpPr>
          <a:xfrm>
            <a:off x="-2" y="-7567793"/>
            <a:ext cx="12859634" cy="9594486"/>
            <a:chOff x="-115184" y="-3581400"/>
            <a:chExt cx="12859634" cy="9594486"/>
          </a:xfrm>
        </p:grpSpPr>
        <p:sp>
          <p:nvSpPr>
            <p:cNvPr id="28" name="Rectangle 27">
              <a:extLst>
                <a:ext uri="{FF2B5EF4-FFF2-40B4-BE49-F238E27FC236}">
                  <a16:creationId xmlns:a16="http://schemas.microsoft.com/office/drawing/2014/main" id="{5EB74ED7-676B-47DE-9098-A97503791215}"/>
                </a:ext>
              </a:extLst>
            </p:cNvPr>
            <p:cNvSpPr/>
            <p:nvPr/>
          </p:nvSpPr>
          <p:spPr>
            <a:xfrm rot="16200000" flipH="1">
              <a:off x="1912534" y="-5609118"/>
              <a:ext cx="8804198" cy="1285963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2" name="Isosceles Triangle 31">
              <a:extLst>
                <a:ext uri="{FF2B5EF4-FFF2-40B4-BE49-F238E27FC236}">
                  <a16:creationId xmlns:a16="http://schemas.microsoft.com/office/drawing/2014/main" id="{CADE76F8-7406-46DB-9D38-E417BC835052}"/>
                </a:ext>
              </a:extLst>
            </p:cNvPr>
            <p:cNvSpPr/>
            <p:nvPr/>
          </p:nvSpPr>
          <p:spPr>
            <a:xfrm rot="10800000" flipH="1">
              <a:off x="568484" y="5065978"/>
              <a:ext cx="1706062" cy="947108"/>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grpSp>
        <p:nvGrpSpPr>
          <p:cNvPr id="11" name="Group 10">
            <a:extLst>
              <a:ext uri="{FF2B5EF4-FFF2-40B4-BE49-F238E27FC236}">
                <a16:creationId xmlns:a16="http://schemas.microsoft.com/office/drawing/2014/main" id="{E47FD16E-03DA-4717-B980-32113374FB9D}"/>
              </a:ext>
            </a:extLst>
          </p:cNvPr>
          <p:cNvGrpSpPr/>
          <p:nvPr/>
        </p:nvGrpSpPr>
        <p:grpSpPr>
          <a:xfrm>
            <a:off x="0" y="-8211928"/>
            <a:ext cx="13447522" cy="9892021"/>
            <a:chOff x="-1865119" y="-4514850"/>
            <a:chExt cx="13447522" cy="9892021"/>
          </a:xfrm>
        </p:grpSpPr>
        <p:sp>
          <p:nvSpPr>
            <p:cNvPr id="29" name="Rectangle 28">
              <a:extLst>
                <a:ext uri="{FF2B5EF4-FFF2-40B4-BE49-F238E27FC236}">
                  <a16:creationId xmlns:a16="http://schemas.microsoft.com/office/drawing/2014/main" id="{8A076D6B-B36B-44B0-B9E4-4609911000D7}"/>
                </a:ext>
              </a:extLst>
            </p:cNvPr>
            <p:cNvSpPr/>
            <p:nvPr/>
          </p:nvSpPr>
          <p:spPr>
            <a:xfrm rot="16200000" flipH="1">
              <a:off x="383116" y="-6763085"/>
              <a:ext cx="8951051" cy="134475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748D4D7B-971D-43E1-AC89-5DA0675B33CA}"/>
                </a:ext>
              </a:extLst>
            </p:cNvPr>
            <p:cNvSpPr/>
            <p:nvPr/>
          </p:nvSpPr>
          <p:spPr>
            <a:xfrm rot="10800000" flipH="1">
              <a:off x="-1181451" y="4430063"/>
              <a:ext cx="1706062" cy="947108"/>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grpSp>
        <p:nvGrpSpPr>
          <p:cNvPr id="7" name="Group 6">
            <a:extLst>
              <a:ext uri="{FF2B5EF4-FFF2-40B4-BE49-F238E27FC236}">
                <a16:creationId xmlns:a16="http://schemas.microsoft.com/office/drawing/2014/main" id="{DC0050A3-776C-4067-994A-8B3D650FA031}"/>
              </a:ext>
            </a:extLst>
          </p:cNvPr>
          <p:cNvGrpSpPr/>
          <p:nvPr/>
        </p:nvGrpSpPr>
        <p:grpSpPr>
          <a:xfrm>
            <a:off x="0" y="-8314840"/>
            <a:ext cx="12859634" cy="9594486"/>
            <a:chOff x="-115184" y="-3581400"/>
            <a:chExt cx="12859634" cy="9594486"/>
          </a:xfrm>
        </p:grpSpPr>
        <p:sp>
          <p:nvSpPr>
            <p:cNvPr id="16" name="Rectangle 15">
              <a:extLst>
                <a:ext uri="{FF2B5EF4-FFF2-40B4-BE49-F238E27FC236}">
                  <a16:creationId xmlns:a16="http://schemas.microsoft.com/office/drawing/2014/main" id="{670DE119-03F6-4697-B99C-8026AB88B6C9}"/>
                </a:ext>
              </a:extLst>
            </p:cNvPr>
            <p:cNvSpPr/>
            <p:nvPr/>
          </p:nvSpPr>
          <p:spPr>
            <a:xfrm rot="16200000" flipH="1">
              <a:off x="1912534" y="-5609118"/>
              <a:ext cx="8804198" cy="1285963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4" name="Isosceles Triangle 33">
              <a:extLst>
                <a:ext uri="{FF2B5EF4-FFF2-40B4-BE49-F238E27FC236}">
                  <a16:creationId xmlns:a16="http://schemas.microsoft.com/office/drawing/2014/main" id="{BB638C44-4A5E-48AA-8619-BD5475DE30CE}"/>
                </a:ext>
              </a:extLst>
            </p:cNvPr>
            <p:cNvSpPr/>
            <p:nvPr/>
          </p:nvSpPr>
          <p:spPr>
            <a:xfrm rot="10800000" flipH="1">
              <a:off x="568484" y="5065978"/>
              <a:ext cx="1706062" cy="947108"/>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sp>
        <p:nvSpPr>
          <p:cNvPr id="6" name="TextBox 5">
            <a:extLst>
              <a:ext uri="{FF2B5EF4-FFF2-40B4-BE49-F238E27FC236}">
                <a16:creationId xmlns:a16="http://schemas.microsoft.com/office/drawing/2014/main" id="{3320A23E-1B7B-4E9D-9BF8-C34BE80C46DB}"/>
              </a:ext>
            </a:extLst>
          </p:cNvPr>
          <p:cNvSpPr txBox="1"/>
          <p:nvPr/>
        </p:nvSpPr>
        <p:spPr>
          <a:xfrm>
            <a:off x="3255211" y="1849937"/>
            <a:ext cx="8915035" cy="1569660"/>
          </a:xfrm>
          <a:prstGeom prst="rect">
            <a:avLst/>
          </a:prstGeom>
          <a:noFill/>
        </p:spPr>
        <p:txBody>
          <a:bodyPr wrap="square" rtlCol="0">
            <a:spAutoFit/>
          </a:bodyPr>
          <a:lstStyle/>
          <a:p>
            <a:pPr algn="ctr"/>
            <a:r>
              <a:rPr lang="en-US" sz="4800" b="1" dirty="0">
                <a:latin typeface="Calibri" panose="020F0502020204030204" pitchFamily="34" charset="0"/>
              </a:rPr>
              <a:t>BACCEIC &amp; ERIC SOUTH</a:t>
            </a:r>
          </a:p>
          <a:p>
            <a:pPr algn="ctr"/>
            <a:r>
              <a:rPr lang="en-US" sz="4800" b="1" dirty="0">
                <a:latin typeface="Calibri" panose="020F0502020204030204" pitchFamily="34" charset="0"/>
              </a:rPr>
              <a:t>Virtual Meeting</a:t>
            </a:r>
          </a:p>
        </p:txBody>
      </p:sp>
      <p:sp>
        <p:nvSpPr>
          <p:cNvPr id="8" name="Rectangle 7">
            <a:extLst>
              <a:ext uri="{FF2B5EF4-FFF2-40B4-BE49-F238E27FC236}">
                <a16:creationId xmlns:a16="http://schemas.microsoft.com/office/drawing/2014/main" id="{F1C4A1D4-B7C6-45C3-9BA1-3E8416F95E06}"/>
              </a:ext>
            </a:extLst>
          </p:cNvPr>
          <p:cNvSpPr/>
          <p:nvPr/>
        </p:nvSpPr>
        <p:spPr>
          <a:xfrm>
            <a:off x="3712229" y="3592450"/>
            <a:ext cx="8000998" cy="1754326"/>
          </a:xfrm>
          <a:prstGeom prst="rect">
            <a:avLst/>
          </a:prstGeom>
        </p:spPr>
        <p:txBody>
          <a:bodyPr wrap="square">
            <a:spAutoFit/>
          </a:bodyPr>
          <a:lstStyle/>
          <a:p>
            <a:pPr algn="ctr"/>
            <a:r>
              <a:rPr lang="en-US" sz="3600" b="1" dirty="0">
                <a:solidFill>
                  <a:schemeClr val="accent1">
                    <a:lumMod val="50000"/>
                  </a:schemeClr>
                </a:solidFill>
                <a:latin typeface="Calibri" panose="020F0502020204030204" pitchFamily="34" charset="0"/>
                <a:ea typeface="Calibri" panose="020F0502020204030204" pitchFamily="34" charset="0"/>
              </a:rPr>
              <a:t>Hiring, Onboarding and Beyond: Understanding Essential Human Resource Protocols</a:t>
            </a:r>
            <a:endParaRPr lang="en-US" sz="3600" dirty="0">
              <a:solidFill>
                <a:schemeClr val="accent1">
                  <a:lumMod val="50000"/>
                </a:schemeClr>
              </a:solidFill>
              <a:latin typeface="Calibri" panose="020F0502020204030204" pitchFamily="34" charset="0"/>
            </a:endParaRPr>
          </a:p>
        </p:txBody>
      </p:sp>
      <p:grpSp>
        <p:nvGrpSpPr>
          <p:cNvPr id="10" name="Group 9">
            <a:extLst>
              <a:ext uri="{FF2B5EF4-FFF2-40B4-BE49-F238E27FC236}">
                <a16:creationId xmlns:a16="http://schemas.microsoft.com/office/drawing/2014/main" id="{04BE25D1-3B9E-43BE-9C5D-51944D55B7ED}"/>
              </a:ext>
            </a:extLst>
          </p:cNvPr>
          <p:cNvGrpSpPr/>
          <p:nvPr/>
        </p:nvGrpSpPr>
        <p:grpSpPr>
          <a:xfrm>
            <a:off x="3712230" y="5506826"/>
            <a:ext cx="8000998" cy="716089"/>
            <a:chOff x="3246334" y="5901564"/>
            <a:chExt cx="8878184" cy="716089"/>
          </a:xfrm>
        </p:grpSpPr>
        <p:sp>
          <p:nvSpPr>
            <p:cNvPr id="9" name="Rectangle 8">
              <a:extLst>
                <a:ext uri="{FF2B5EF4-FFF2-40B4-BE49-F238E27FC236}">
                  <a16:creationId xmlns:a16="http://schemas.microsoft.com/office/drawing/2014/main" id="{3962FE14-BE75-4407-AFAB-272BEB20660C}"/>
                </a:ext>
              </a:extLst>
            </p:cNvPr>
            <p:cNvSpPr/>
            <p:nvPr/>
          </p:nvSpPr>
          <p:spPr>
            <a:xfrm>
              <a:off x="5484267" y="5901564"/>
              <a:ext cx="4402318" cy="71608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D22A3A5-4E72-4247-9DFA-37153520AD61}"/>
                </a:ext>
              </a:extLst>
            </p:cNvPr>
            <p:cNvSpPr/>
            <p:nvPr/>
          </p:nvSpPr>
          <p:spPr>
            <a:xfrm>
              <a:off x="3246334" y="5995484"/>
              <a:ext cx="8878184" cy="523220"/>
            </a:xfrm>
            <a:prstGeom prst="rect">
              <a:avLst/>
            </a:prstGeom>
          </p:spPr>
          <p:txBody>
            <a:bodyPr wrap="square">
              <a:spAutoFit/>
            </a:bodyPr>
            <a:lstStyle/>
            <a:p>
              <a:pPr algn="ctr"/>
              <a:r>
                <a:rPr lang="en-US" sz="2800" b="1" dirty="0">
                  <a:latin typeface="Calibri" panose="020F0502020204030204" pitchFamily="34" charset="0"/>
                  <a:ea typeface="Calibri" panose="020F0502020204030204" pitchFamily="34" charset="0"/>
                </a:rPr>
                <a:t>Thursday, May 29, 2025</a:t>
              </a:r>
              <a:endParaRPr lang="en-US" sz="2800" dirty="0">
                <a:latin typeface="Calibri" panose="020F0502020204030204" pitchFamily="34" charset="0"/>
              </a:endParaRPr>
            </a:p>
          </p:txBody>
        </p:sp>
      </p:grpSp>
      <p:pic>
        <p:nvPicPr>
          <p:cNvPr id="12" name="Picture 11">
            <a:extLst>
              <a:ext uri="{FF2B5EF4-FFF2-40B4-BE49-F238E27FC236}">
                <a16:creationId xmlns:a16="http://schemas.microsoft.com/office/drawing/2014/main" id="{C50561EF-C9D1-4871-A06E-4C41745E06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49769"/>
            <a:ext cx="3414607" cy="1344709"/>
          </a:xfrm>
          <a:prstGeom prst="rect">
            <a:avLst/>
          </a:prstGeom>
        </p:spPr>
      </p:pic>
      <p:sp>
        <p:nvSpPr>
          <p:cNvPr id="22" name="TextBox 21">
            <a:extLst>
              <a:ext uri="{FF2B5EF4-FFF2-40B4-BE49-F238E27FC236}">
                <a16:creationId xmlns:a16="http://schemas.microsoft.com/office/drawing/2014/main" id="{0156CCBE-9C8B-481B-8018-134BECA70297}"/>
              </a:ext>
            </a:extLst>
          </p:cNvPr>
          <p:cNvSpPr txBox="1"/>
          <p:nvPr/>
        </p:nvSpPr>
        <p:spPr>
          <a:xfrm>
            <a:off x="3392913" y="-4398031"/>
            <a:ext cx="6073803" cy="1969770"/>
          </a:xfrm>
          <a:prstGeom prst="rect">
            <a:avLst/>
          </a:prstGeom>
          <a:noFill/>
        </p:spPr>
        <p:txBody>
          <a:bodyPr wrap="square" rtlCol="0">
            <a:spAutoFit/>
          </a:bodyPr>
          <a:lstStyle/>
          <a:p>
            <a:pPr algn="ctr"/>
            <a:r>
              <a:rPr lang="en-US" sz="4200" b="1" dirty="0">
                <a:solidFill>
                  <a:schemeClr val="bg1"/>
                </a:solidFill>
                <a:latin typeface="Calibri" panose="020F0502020204030204" pitchFamily="34" charset="0"/>
              </a:rPr>
              <a:t>Al Kirk</a:t>
            </a:r>
          </a:p>
          <a:p>
            <a:pPr algn="ctr"/>
            <a:r>
              <a:rPr lang="en-US" sz="2000" dirty="0">
                <a:solidFill>
                  <a:schemeClr val="bg1"/>
                </a:solidFill>
                <a:latin typeface="Calibri" panose="020F0502020204030204" pitchFamily="34" charset="0"/>
              </a:rPr>
              <a:t>BACCEIC &amp; ERIC South Sub-fund Administrator</a:t>
            </a:r>
          </a:p>
          <a:p>
            <a:pPr algn="ctr"/>
            <a:r>
              <a:rPr lang="en-US" sz="2000" i="1" dirty="0">
                <a:solidFill>
                  <a:schemeClr val="bg1"/>
                </a:solidFill>
                <a:latin typeface="Calibri" panose="020F0502020204030204" pitchFamily="34" charset="0"/>
              </a:rPr>
              <a:t>NJSIG</a:t>
            </a:r>
          </a:p>
          <a:p>
            <a:pPr algn="ctr"/>
            <a:r>
              <a:rPr lang="en-US" sz="2000" dirty="0">
                <a:solidFill>
                  <a:schemeClr val="bg1"/>
                </a:solidFill>
                <a:latin typeface="Calibri" panose="020F0502020204030204" pitchFamily="34" charset="0"/>
              </a:rPr>
              <a:t>Partner – Account Executive</a:t>
            </a:r>
          </a:p>
          <a:p>
            <a:pPr algn="ctr"/>
            <a:r>
              <a:rPr lang="en-US" sz="2000" i="1" dirty="0">
                <a:solidFill>
                  <a:schemeClr val="bg1"/>
                </a:solidFill>
                <a:latin typeface="Calibri" panose="020F0502020204030204" pitchFamily="34" charset="0"/>
              </a:rPr>
              <a:t>Conner Strong &amp; Buckelew</a:t>
            </a:r>
          </a:p>
        </p:txBody>
      </p:sp>
    </p:spTree>
    <p:extLst>
      <p:ext uri="{BB962C8B-B14F-4D97-AF65-F5344CB8AC3E}">
        <p14:creationId xmlns:p14="http://schemas.microsoft.com/office/powerpoint/2010/main" val="38543495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00BD9033-F2C2-431A-A738-ECA241BD26B1}"/>
              </a:ext>
            </a:extLst>
          </p:cNvPr>
          <p:cNvSpPr txBox="1"/>
          <p:nvPr/>
        </p:nvSpPr>
        <p:spPr>
          <a:xfrm>
            <a:off x="372946" y="-1148246"/>
            <a:ext cx="8022084" cy="830997"/>
          </a:xfrm>
          <a:prstGeom prst="rect">
            <a:avLst/>
          </a:prstGeom>
          <a:noFill/>
        </p:spPr>
        <p:txBody>
          <a:bodyPr wrap="square" rtlCol="0">
            <a:spAutoFit/>
          </a:bodyPr>
          <a:lstStyle/>
          <a:p>
            <a:r>
              <a:rPr lang="en-US" sz="4800" b="1" dirty="0">
                <a:solidFill>
                  <a:schemeClr val="bg1"/>
                </a:solidFill>
                <a:latin typeface="Calibri" panose="020F0502020204030204" pitchFamily="34" charset="0"/>
              </a:rPr>
              <a:t>NJSIG EXECUTIVE UPDATE</a:t>
            </a:r>
          </a:p>
        </p:txBody>
      </p:sp>
      <p:grpSp>
        <p:nvGrpSpPr>
          <p:cNvPr id="22" name="Group 21">
            <a:extLst>
              <a:ext uri="{FF2B5EF4-FFF2-40B4-BE49-F238E27FC236}">
                <a16:creationId xmlns:a16="http://schemas.microsoft.com/office/drawing/2014/main" id="{CFA8939E-A41C-4387-AC39-5FBAC3C158E8}"/>
              </a:ext>
            </a:extLst>
          </p:cNvPr>
          <p:cNvGrpSpPr/>
          <p:nvPr/>
        </p:nvGrpSpPr>
        <p:grpSpPr>
          <a:xfrm>
            <a:off x="-36164" y="-1997531"/>
            <a:ext cx="13447522" cy="9892021"/>
            <a:chOff x="-1865119" y="-4514850"/>
            <a:chExt cx="13447522" cy="9892021"/>
          </a:xfrm>
        </p:grpSpPr>
        <p:sp>
          <p:nvSpPr>
            <p:cNvPr id="23" name="Rectangle 22">
              <a:extLst>
                <a:ext uri="{FF2B5EF4-FFF2-40B4-BE49-F238E27FC236}">
                  <a16:creationId xmlns:a16="http://schemas.microsoft.com/office/drawing/2014/main" id="{9E20F03B-991C-48C2-8491-9190B422591C}"/>
                </a:ext>
              </a:extLst>
            </p:cNvPr>
            <p:cNvSpPr/>
            <p:nvPr/>
          </p:nvSpPr>
          <p:spPr>
            <a:xfrm rot="16200000" flipH="1">
              <a:off x="383116" y="-6763085"/>
              <a:ext cx="8951051" cy="134475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E47C91D5-4B3F-46D9-9B44-12D602E30721}"/>
                </a:ext>
              </a:extLst>
            </p:cNvPr>
            <p:cNvSpPr/>
            <p:nvPr/>
          </p:nvSpPr>
          <p:spPr>
            <a:xfrm rot="10800000" flipH="1">
              <a:off x="-1181451" y="4430063"/>
              <a:ext cx="1706062" cy="947108"/>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grpSp>
        <p:nvGrpSpPr>
          <p:cNvPr id="25" name="Group 24">
            <a:extLst>
              <a:ext uri="{FF2B5EF4-FFF2-40B4-BE49-F238E27FC236}">
                <a16:creationId xmlns:a16="http://schemas.microsoft.com/office/drawing/2014/main" id="{D31D69E1-C23B-4C69-A6E9-876AFCD71A0C}"/>
              </a:ext>
            </a:extLst>
          </p:cNvPr>
          <p:cNvGrpSpPr/>
          <p:nvPr/>
        </p:nvGrpSpPr>
        <p:grpSpPr>
          <a:xfrm>
            <a:off x="-36164" y="-2119493"/>
            <a:ext cx="12859634" cy="9594486"/>
            <a:chOff x="-115184" y="-3581400"/>
            <a:chExt cx="12859634" cy="9594486"/>
          </a:xfrm>
        </p:grpSpPr>
        <p:sp>
          <p:nvSpPr>
            <p:cNvPr id="26" name="Rectangle 25">
              <a:extLst>
                <a:ext uri="{FF2B5EF4-FFF2-40B4-BE49-F238E27FC236}">
                  <a16:creationId xmlns:a16="http://schemas.microsoft.com/office/drawing/2014/main" id="{10C660FC-DE11-4C37-A28A-8D1224634923}"/>
                </a:ext>
              </a:extLst>
            </p:cNvPr>
            <p:cNvSpPr/>
            <p:nvPr/>
          </p:nvSpPr>
          <p:spPr>
            <a:xfrm rot="16200000" flipH="1">
              <a:off x="1912534" y="-5609118"/>
              <a:ext cx="8804198" cy="1285963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7" name="Isosceles Triangle 26">
              <a:extLst>
                <a:ext uri="{FF2B5EF4-FFF2-40B4-BE49-F238E27FC236}">
                  <a16:creationId xmlns:a16="http://schemas.microsoft.com/office/drawing/2014/main" id="{807C6B87-A6D1-4F17-A05A-3C89D91FA081}"/>
                </a:ext>
              </a:extLst>
            </p:cNvPr>
            <p:cNvSpPr/>
            <p:nvPr/>
          </p:nvSpPr>
          <p:spPr>
            <a:xfrm rot="10800000" flipH="1">
              <a:off x="568484" y="5065978"/>
              <a:ext cx="1706062" cy="947108"/>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grpSp>
        <p:nvGrpSpPr>
          <p:cNvPr id="28" name="Group 27">
            <a:extLst>
              <a:ext uri="{FF2B5EF4-FFF2-40B4-BE49-F238E27FC236}">
                <a16:creationId xmlns:a16="http://schemas.microsoft.com/office/drawing/2014/main" id="{FFDB9C37-6497-4509-AD34-E91D2D7D33D2}"/>
              </a:ext>
            </a:extLst>
          </p:cNvPr>
          <p:cNvGrpSpPr/>
          <p:nvPr/>
        </p:nvGrpSpPr>
        <p:grpSpPr>
          <a:xfrm>
            <a:off x="-36165" y="-8260000"/>
            <a:ext cx="13447522" cy="9892021"/>
            <a:chOff x="-1865119" y="-4514850"/>
            <a:chExt cx="13447522" cy="9892021"/>
          </a:xfrm>
        </p:grpSpPr>
        <p:sp>
          <p:nvSpPr>
            <p:cNvPr id="32" name="Rectangle 31">
              <a:extLst>
                <a:ext uri="{FF2B5EF4-FFF2-40B4-BE49-F238E27FC236}">
                  <a16:creationId xmlns:a16="http://schemas.microsoft.com/office/drawing/2014/main" id="{61E680B6-E8BB-407F-92C8-FD5AC6C8D0C6}"/>
                </a:ext>
              </a:extLst>
            </p:cNvPr>
            <p:cNvSpPr/>
            <p:nvPr/>
          </p:nvSpPr>
          <p:spPr>
            <a:xfrm rot="16200000" flipH="1">
              <a:off x="383116" y="-6763085"/>
              <a:ext cx="8951051" cy="134475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C7DB3C6A-6485-4325-83C8-3201A2E04EE4}"/>
                </a:ext>
              </a:extLst>
            </p:cNvPr>
            <p:cNvSpPr/>
            <p:nvPr/>
          </p:nvSpPr>
          <p:spPr>
            <a:xfrm rot="10800000" flipH="1">
              <a:off x="-1181451" y="4430063"/>
              <a:ext cx="1706062" cy="947108"/>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grpSp>
        <p:nvGrpSpPr>
          <p:cNvPr id="35" name="Group 34">
            <a:extLst>
              <a:ext uri="{FF2B5EF4-FFF2-40B4-BE49-F238E27FC236}">
                <a16:creationId xmlns:a16="http://schemas.microsoft.com/office/drawing/2014/main" id="{BF4019D7-BFBE-4693-86EB-FE4E8AFFDD82}"/>
              </a:ext>
            </a:extLst>
          </p:cNvPr>
          <p:cNvGrpSpPr/>
          <p:nvPr/>
        </p:nvGrpSpPr>
        <p:grpSpPr>
          <a:xfrm>
            <a:off x="0" y="-8341782"/>
            <a:ext cx="12859634" cy="9594486"/>
            <a:chOff x="-115184" y="-3581400"/>
            <a:chExt cx="12859634" cy="9594486"/>
          </a:xfrm>
        </p:grpSpPr>
        <p:sp>
          <p:nvSpPr>
            <p:cNvPr id="36" name="Rectangle 35">
              <a:extLst>
                <a:ext uri="{FF2B5EF4-FFF2-40B4-BE49-F238E27FC236}">
                  <a16:creationId xmlns:a16="http://schemas.microsoft.com/office/drawing/2014/main" id="{E9ABB512-A6EF-49B8-9EC6-295956A027FD}"/>
                </a:ext>
              </a:extLst>
            </p:cNvPr>
            <p:cNvSpPr/>
            <p:nvPr/>
          </p:nvSpPr>
          <p:spPr>
            <a:xfrm rot="16200000" flipH="1">
              <a:off x="1912534" y="-5609118"/>
              <a:ext cx="8804198" cy="1285963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7" name="Isosceles Triangle 36">
              <a:extLst>
                <a:ext uri="{FF2B5EF4-FFF2-40B4-BE49-F238E27FC236}">
                  <a16:creationId xmlns:a16="http://schemas.microsoft.com/office/drawing/2014/main" id="{C28A7CD8-673E-4675-BE8F-4EF6984636BA}"/>
                </a:ext>
              </a:extLst>
            </p:cNvPr>
            <p:cNvSpPr/>
            <p:nvPr/>
          </p:nvSpPr>
          <p:spPr>
            <a:xfrm rot="10800000" flipH="1">
              <a:off x="568484" y="5065978"/>
              <a:ext cx="1706062" cy="947108"/>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sp>
        <p:nvSpPr>
          <p:cNvPr id="38" name="TextBox 37">
            <a:extLst>
              <a:ext uri="{FF2B5EF4-FFF2-40B4-BE49-F238E27FC236}">
                <a16:creationId xmlns:a16="http://schemas.microsoft.com/office/drawing/2014/main" id="{6E255370-12E6-4E5C-8CF0-DE62DDE41960}"/>
              </a:ext>
            </a:extLst>
          </p:cNvPr>
          <p:cNvSpPr txBox="1"/>
          <p:nvPr/>
        </p:nvSpPr>
        <p:spPr>
          <a:xfrm>
            <a:off x="2195388" y="-8260000"/>
            <a:ext cx="9996612" cy="830997"/>
          </a:xfrm>
          <a:prstGeom prst="rect">
            <a:avLst/>
          </a:prstGeom>
          <a:noFill/>
        </p:spPr>
        <p:txBody>
          <a:bodyPr wrap="square" rtlCol="0">
            <a:spAutoFit/>
          </a:bodyPr>
          <a:lstStyle/>
          <a:p>
            <a:r>
              <a:rPr lang="en-US" sz="4800" b="1" dirty="0">
                <a:latin typeface="Calibri" panose="020F0502020204030204" pitchFamily="34" charset="0"/>
              </a:rPr>
              <a:t>SUB-FUND ADMINISTRATOR REPORT</a:t>
            </a:r>
          </a:p>
        </p:txBody>
      </p:sp>
      <p:sp>
        <p:nvSpPr>
          <p:cNvPr id="19" name="TextBox 18">
            <a:extLst>
              <a:ext uri="{FF2B5EF4-FFF2-40B4-BE49-F238E27FC236}">
                <a16:creationId xmlns:a16="http://schemas.microsoft.com/office/drawing/2014/main" id="{721C1BB6-465E-4DD3-B644-2D1FEFCA6774}"/>
              </a:ext>
            </a:extLst>
          </p:cNvPr>
          <p:cNvSpPr txBox="1"/>
          <p:nvPr/>
        </p:nvSpPr>
        <p:spPr>
          <a:xfrm>
            <a:off x="2195388" y="857716"/>
            <a:ext cx="8022084" cy="830997"/>
          </a:xfrm>
          <a:prstGeom prst="rect">
            <a:avLst/>
          </a:prstGeom>
          <a:noFill/>
        </p:spPr>
        <p:txBody>
          <a:bodyPr wrap="square" rtlCol="0">
            <a:spAutoFit/>
          </a:bodyPr>
          <a:lstStyle/>
          <a:p>
            <a:r>
              <a:rPr lang="en-US" sz="4800" b="1" dirty="0">
                <a:solidFill>
                  <a:schemeClr val="bg1"/>
                </a:solidFill>
                <a:latin typeface="Calibri" panose="020F0502020204030204" pitchFamily="34" charset="0"/>
              </a:rPr>
              <a:t>RECENT INTAKE TRAINING</a:t>
            </a:r>
          </a:p>
        </p:txBody>
      </p:sp>
      <p:pic>
        <p:nvPicPr>
          <p:cNvPr id="29" name="Picture 28">
            <a:extLst>
              <a:ext uri="{FF2B5EF4-FFF2-40B4-BE49-F238E27FC236}">
                <a16:creationId xmlns:a16="http://schemas.microsoft.com/office/drawing/2014/main" id="{3875E649-D36F-43B6-97B7-AAB82AA78002}"/>
              </a:ext>
            </a:extLst>
          </p:cNvPr>
          <p:cNvPicPr>
            <a:picLocks noChangeAspect="1"/>
          </p:cNvPicPr>
          <p:nvPr/>
        </p:nvPicPr>
        <p:blipFill>
          <a:blip r:embed="rId2"/>
          <a:stretch>
            <a:fillRect/>
          </a:stretch>
        </p:blipFill>
        <p:spPr>
          <a:xfrm>
            <a:off x="3199312" y="1810676"/>
            <a:ext cx="5793375" cy="4489019"/>
          </a:xfrm>
          <a:prstGeom prst="rect">
            <a:avLst/>
          </a:prstGeom>
          <a:ln>
            <a:noFill/>
          </a:ln>
          <a:effectLst>
            <a:outerShdw blurRad="292100" dist="139700" dir="2700000" algn="tl" rotWithShape="0">
              <a:srgbClr val="333333">
                <a:alpha val="65000"/>
              </a:srgbClr>
            </a:outerShdw>
          </a:effectLst>
        </p:spPr>
      </p:pic>
      <p:sp>
        <p:nvSpPr>
          <p:cNvPr id="30" name="TextBox 29">
            <a:extLst>
              <a:ext uri="{FF2B5EF4-FFF2-40B4-BE49-F238E27FC236}">
                <a16:creationId xmlns:a16="http://schemas.microsoft.com/office/drawing/2014/main" id="{AC6D987D-F7FA-4879-9B8F-4E51171D1304}"/>
              </a:ext>
            </a:extLst>
          </p:cNvPr>
          <p:cNvSpPr txBox="1"/>
          <p:nvPr/>
        </p:nvSpPr>
        <p:spPr>
          <a:xfrm>
            <a:off x="2208942" y="7120185"/>
            <a:ext cx="8022084" cy="830997"/>
          </a:xfrm>
          <a:prstGeom prst="rect">
            <a:avLst/>
          </a:prstGeom>
          <a:noFill/>
        </p:spPr>
        <p:txBody>
          <a:bodyPr wrap="square" rtlCol="0">
            <a:spAutoFit/>
          </a:bodyPr>
          <a:lstStyle/>
          <a:p>
            <a:r>
              <a:rPr lang="en-US" sz="4800" b="1" dirty="0">
                <a:solidFill>
                  <a:schemeClr val="bg1"/>
                </a:solidFill>
                <a:latin typeface="Calibri" panose="020F0502020204030204" pitchFamily="34" charset="0"/>
              </a:rPr>
              <a:t>SAFETY FLYER</a:t>
            </a:r>
          </a:p>
        </p:txBody>
      </p:sp>
      <p:pic>
        <p:nvPicPr>
          <p:cNvPr id="31" name="Picture 30">
            <a:extLst>
              <a:ext uri="{FF2B5EF4-FFF2-40B4-BE49-F238E27FC236}">
                <a16:creationId xmlns:a16="http://schemas.microsoft.com/office/drawing/2014/main" id="{D0123385-FF6C-4D06-AE16-CA9E5F5D3A77}"/>
              </a:ext>
            </a:extLst>
          </p:cNvPr>
          <p:cNvPicPr>
            <a:picLocks noChangeAspect="1"/>
          </p:cNvPicPr>
          <p:nvPr/>
        </p:nvPicPr>
        <p:blipFill>
          <a:blip r:embed="rId3"/>
          <a:stretch>
            <a:fillRect/>
          </a:stretch>
        </p:blipFill>
        <p:spPr>
          <a:xfrm>
            <a:off x="186144" y="8031415"/>
            <a:ext cx="5909856" cy="4579904"/>
          </a:xfrm>
          <a:prstGeom prst="rect">
            <a:avLst/>
          </a:prstGeom>
          <a:ln>
            <a:noFill/>
          </a:ln>
          <a:effectLst>
            <a:outerShdw blurRad="292100" dist="139700" dir="2700000" algn="tl" rotWithShape="0">
              <a:srgbClr val="333333">
                <a:alpha val="65000"/>
              </a:srgbClr>
            </a:outerShdw>
          </a:effectLst>
        </p:spPr>
      </p:pic>
      <p:sp>
        <p:nvSpPr>
          <p:cNvPr id="46" name="TextBox 45">
            <a:extLst>
              <a:ext uri="{FF2B5EF4-FFF2-40B4-BE49-F238E27FC236}">
                <a16:creationId xmlns:a16="http://schemas.microsoft.com/office/drawing/2014/main" id="{D672B3DF-5B13-4551-9855-E4E6572CB3A0}"/>
              </a:ext>
            </a:extLst>
          </p:cNvPr>
          <p:cNvSpPr txBox="1"/>
          <p:nvPr/>
        </p:nvSpPr>
        <p:spPr>
          <a:xfrm>
            <a:off x="2816536" y="-6821090"/>
            <a:ext cx="8022084" cy="830997"/>
          </a:xfrm>
          <a:prstGeom prst="rect">
            <a:avLst/>
          </a:prstGeom>
          <a:noFill/>
        </p:spPr>
        <p:txBody>
          <a:bodyPr wrap="square" rtlCol="0">
            <a:spAutoFit/>
          </a:bodyPr>
          <a:lstStyle/>
          <a:p>
            <a:r>
              <a:rPr lang="en-US" sz="4800" b="1" dirty="0">
                <a:solidFill>
                  <a:schemeClr val="bg1"/>
                </a:solidFill>
                <a:latin typeface="Calibri" panose="020F0502020204030204" pitchFamily="34" charset="0"/>
              </a:rPr>
              <a:t>RISK RUN REPORT</a:t>
            </a:r>
          </a:p>
        </p:txBody>
      </p:sp>
      <p:pic>
        <p:nvPicPr>
          <p:cNvPr id="47" name="Picture 46">
            <a:extLst>
              <a:ext uri="{FF2B5EF4-FFF2-40B4-BE49-F238E27FC236}">
                <a16:creationId xmlns:a16="http://schemas.microsoft.com/office/drawing/2014/main" id="{D787574D-BC32-4247-81A9-BA1D89243D52}"/>
              </a:ext>
            </a:extLst>
          </p:cNvPr>
          <p:cNvPicPr>
            <a:picLocks noChangeAspect="1"/>
          </p:cNvPicPr>
          <p:nvPr/>
        </p:nvPicPr>
        <p:blipFill>
          <a:blip r:embed="rId4"/>
          <a:stretch>
            <a:fillRect/>
          </a:stretch>
        </p:blipFill>
        <p:spPr>
          <a:xfrm>
            <a:off x="3151440" y="-5868130"/>
            <a:ext cx="3578032" cy="4639544"/>
          </a:xfrm>
          <a:prstGeom prst="rect">
            <a:avLst/>
          </a:prstGeom>
          <a:ln>
            <a:noFill/>
          </a:ln>
          <a:effectLst>
            <a:outerShdw blurRad="292100" dist="139700" dir="2700000" algn="tl" rotWithShape="0">
              <a:srgbClr val="333333">
                <a:alpha val="65000"/>
              </a:srgbClr>
            </a:outerShdw>
          </a:effectLst>
        </p:spPr>
      </p:pic>
      <p:pic>
        <p:nvPicPr>
          <p:cNvPr id="48" name="Picture 47">
            <a:extLst>
              <a:ext uri="{FF2B5EF4-FFF2-40B4-BE49-F238E27FC236}">
                <a16:creationId xmlns:a16="http://schemas.microsoft.com/office/drawing/2014/main" id="{E57A32A5-7D57-4C74-81B9-A643008A4891}"/>
              </a:ext>
            </a:extLst>
          </p:cNvPr>
          <p:cNvPicPr>
            <a:picLocks noChangeAspect="1"/>
          </p:cNvPicPr>
          <p:nvPr/>
        </p:nvPicPr>
        <p:blipFill>
          <a:blip r:embed="rId5"/>
          <a:stretch>
            <a:fillRect/>
          </a:stretch>
        </p:blipFill>
        <p:spPr>
          <a:xfrm>
            <a:off x="7023414" y="-5944606"/>
            <a:ext cx="3578032" cy="4656109"/>
          </a:xfrm>
          <a:prstGeom prst="rect">
            <a:avLst/>
          </a:prstGeom>
          <a:ln>
            <a:noFill/>
          </a:ln>
          <a:effectLst>
            <a:outerShdw blurRad="292100" dist="139700" dir="2700000" algn="tl" rotWithShape="0">
              <a:srgbClr val="333333">
                <a:alpha val="65000"/>
              </a:srgbClr>
            </a:outerShdw>
          </a:effectLst>
        </p:spPr>
      </p:pic>
      <p:pic>
        <p:nvPicPr>
          <p:cNvPr id="39" name="Picture 38">
            <a:extLst>
              <a:ext uri="{FF2B5EF4-FFF2-40B4-BE49-F238E27FC236}">
                <a16:creationId xmlns:a16="http://schemas.microsoft.com/office/drawing/2014/main" id="{93EEB1F1-8AC3-4D85-9FD9-B2ED8AAB8CA4}"/>
              </a:ext>
            </a:extLst>
          </p:cNvPr>
          <p:cNvPicPr>
            <a:picLocks noChangeAspect="1"/>
          </p:cNvPicPr>
          <p:nvPr/>
        </p:nvPicPr>
        <p:blipFill>
          <a:blip r:embed="rId6"/>
          <a:stretch>
            <a:fillRect/>
          </a:stretch>
        </p:blipFill>
        <p:spPr>
          <a:xfrm>
            <a:off x="6393653" y="8034837"/>
            <a:ext cx="5909856" cy="45764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355405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00BD9033-F2C2-431A-A738-ECA241BD26B1}"/>
              </a:ext>
            </a:extLst>
          </p:cNvPr>
          <p:cNvSpPr txBox="1"/>
          <p:nvPr/>
        </p:nvSpPr>
        <p:spPr>
          <a:xfrm>
            <a:off x="372946" y="-1148246"/>
            <a:ext cx="8022084" cy="830997"/>
          </a:xfrm>
          <a:prstGeom prst="rect">
            <a:avLst/>
          </a:prstGeom>
          <a:noFill/>
        </p:spPr>
        <p:txBody>
          <a:bodyPr wrap="square" rtlCol="0">
            <a:spAutoFit/>
          </a:bodyPr>
          <a:lstStyle/>
          <a:p>
            <a:r>
              <a:rPr lang="en-US" sz="4800" b="1" dirty="0">
                <a:solidFill>
                  <a:schemeClr val="bg1"/>
                </a:solidFill>
                <a:latin typeface="Calibri" panose="020F0502020204030204" pitchFamily="34" charset="0"/>
              </a:rPr>
              <a:t>NJSIG EXECUTIVE UPDATE</a:t>
            </a:r>
          </a:p>
        </p:txBody>
      </p:sp>
      <p:grpSp>
        <p:nvGrpSpPr>
          <p:cNvPr id="22" name="Group 21">
            <a:extLst>
              <a:ext uri="{FF2B5EF4-FFF2-40B4-BE49-F238E27FC236}">
                <a16:creationId xmlns:a16="http://schemas.microsoft.com/office/drawing/2014/main" id="{CFA8939E-A41C-4387-AC39-5FBAC3C158E8}"/>
              </a:ext>
            </a:extLst>
          </p:cNvPr>
          <p:cNvGrpSpPr/>
          <p:nvPr/>
        </p:nvGrpSpPr>
        <p:grpSpPr>
          <a:xfrm>
            <a:off x="-36164" y="-1997531"/>
            <a:ext cx="13447522" cy="9892021"/>
            <a:chOff x="-1865119" y="-4514850"/>
            <a:chExt cx="13447522" cy="9892021"/>
          </a:xfrm>
        </p:grpSpPr>
        <p:sp>
          <p:nvSpPr>
            <p:cNvPr id="23" name="Rectangle 22">
              <a:extLst>
                <a:ext uri="{FF2B5EF4-FFF2-40B4-BE49-F238E27FC236}">
                  <a16:creationId xmlns:a16="http://schemas.microsoft.com/office/drawing/2014/main" id="{9E20F03B-991C-48C2-8491-9190B422591C}"/>
                </a:ext>
              </a:extLst>
            </p:cNvPr>
            <p:cNvSpPr/>
            <p:nvPr/>
          </p:nvSpPr>
          <p:spPr>
            <a:xfrm rot="16200000" flipH="1">
              <a:off x="383116" y="-6763085"/>
              <a:ext cx="8951051" cy="134475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E47C91D5-4B3F-46D9-9B44-12D602E30721}"/>
                </a:ext>
              </a:extLst>
            </p:cNvPr>
            <p:cNvSpPr/>
            <p:nvPr/>
          </p:nvSpPr>
          <p:spPr>
            <a:xfrm rot="10800000" flipH="1">
              <a:off x="-1181451" y="4430063"/>
              <a:ext cx="1706062" cy="947108"/>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grpSp>
        <p:nvGrpSpPr>
          <p:cNvPr id="25" name="Group 24">
            <a:extLst>
              <a:ext uri="{FF2B5EF4-FFF2-40B4-BE49-F238E27FC236}">
                <a16:creationId xmlns:a16="http://schemas.microsoft.com/office/drawing/2014/main" id="{D31D69E1-C23B-4C69-A6E9-876AFCD71A0C}"/>
              </a:ext>
            </a:extLst>
          </p:cNvPr>
          <p:cNvGrpSpPr/>
          <p:nvPr/>
        </p:nvGrpSpPr>
        <p:grpSpPr>
          <a:xfrm>
            <a:off x="-36164" y="-2119493"/>
            <a:ext cx="12859634" cy="9594486"/>
            <a:chOff x="-115184" y="-3581400"/>
            <a:chExt cx="12859634" cy="9594486"/>
          </a:xfrm>
        </p:grpSpPr>
        <p:sp>
          <p:nvSpPr>
            <p:cNvPr id="26" name="Rectangle 25">
              <a:extLst>
                <a:ext uri="{FF2B5EF4-FFF2-40B4-BE49-F238E27FC236}">
                  <a16:creationId xmlns:a16="http://schemas.microsoft.com/office/drawing/2014/main" id="{10C660FC-DE11-4C37-A28A-8D1224634923}"/>
                </a:ext>
              </a:extLst>
            </p:cNvPr>
            <p:cNvSpPr/>
            <p:nvPr/>
          </p:nvSpPr>
          <p:spPr>
            <a:xfrm rot="16200000" flipH="1">
              <a:off x="1912534" y="-5609118"/>
              <a:ext cx="8804198" cy="1285963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7" name="Isosceles Triangle 26">
              <a:extLst>
                <a:ext uri="{FF2B5EF4-FFF2-40B4-BE49-F238E27FC236}">
                  <a16:creationId xmlns:a16="http://schemas.microsoft.com/office/drawing/2014/main" id="{807C6B87-A6D1-4F17-A05A-3C89D91FA081}"/>
                </a:ext>
              </a:extLst>
            </p:cNvPr>
            <p:cNvSpPr/>
            <p:nvPr/>
          </p:nvSpPr>
          <p:spPr>
            <a:xfrm rot="10800000" flipH="1">
              <a:off x="568484" y="5065978"/>
              <a:ext cx="1706062" cy="947108"/>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grpSp>
        <p:nvGrpSpPr>
          <p:cNvPr id="28" name="Group 27">
            <a:extLst>
              <a:ext uri="{FF2B5EF4-FFF2-40B4-BE49-F238E27FC236}">
                <a16:creationId xmlns:a16="http://schemas.microsoft.com/office/drawing/2014/main" id="{FFDB9C37-6497-4509-AD34-E91D2D7D33D2}"/>
              </a:ext>
            </a:extLst>
          </p:cNvPr>
          <p:cNvGrpSpPr/>
          <p:nvPr/>
        </p:nvGrpSpPr>
        <p:grpSpPr>
          <a:xfrm>
            <a:off x="-36165" y="-8260000"/>
            <a:ext cx="13447522" cy="9892021"/>
            <a:chOff x="-1865119" y="-4514850"/>
            <a:chExt cx="13447522" cy="9892021"/>
          </a:xfrm>
        </p:grpSpPr>
        <p:sp>
          <p:nvSpPr>
            <p:cNvPr id="32" name="Rectangle 31">
              <a:extLst>
                <a:ext uri="{FF2B5EF4-FFF2-40B4-BE49-F238E27FC236}">
                  <a16:creationId xmlns:a16="http://schemas.microsoft.com/office/drawing/2014/main" id="{61E680B6-E8BB-407F-92C8-FD5AC6C8D0C6}"/>
                </a:ext>
              </a:extLst>
            </p:cNvPr>
            <p:cNvSpPr/>
            <p:nvPr/>
          </p:nvSpPr>
          <p:spPr>
            <a:xfrm rot="16200000" flipH="1">
              <a:off x="383116" y="-6763085"/>
              <a:ext cx="8951051" cy="134475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C7DB3C6A-6485-4325-83C8-3201A2E04EE4}"/>
                </a:ext>
              </a:extLst>
            </p:cNvPr>
            <p:cNvSpPr/>
            <p:nvPr/>
          </p:nvSpPr>
          <p:spPr>
            <a:xfrm rot="10800000" flipH="1">
              <a:off x="-1181451" y="4430063"/>
              <a:ext cx="1706062" cy="947108"/>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grpSp>
        <p:nvGrpSpPr>
          <p:cNvPr id="35" name="Group 34">
            <a:extLst>
              <a:ext uri="{FF2B5EF4-FFF2-40B4-BE49-F238E27FC236}">
                <a16:creationId xmlns:a16="http://schemas.microsoft.com/office/drawing/2014/main" id="{BF4019D7-BFBE-4693-86EB-FE4E8AFFDD82}"/>
              </a:ext>
            </a:extLst>
          </p:cNvPr>
          <p:cNvGrpSpPr/>
          <p:nvPr/>
        </p:nvGrpSpPr>
        <p:grpSpPr>
          <a:xfrm>
            <a:off x="0" y="-8341782"/>
            <a:ext cx="12859634" cy="9594486"/>
            <a:chOff x="-115184" y="-3581400"/>
            <a:chExt cx="12859634" cy="9594486"/>
          </a:xfrm>
        </p:grpSpPr>
        <p:sp>
          <p:nvSpPr>
            <p:cNvPr id="36" name="Rectangle 35">
              <a:extLst>
                <a:ext uri="{FF2B5EF4-FFF2-40B4-BE49-F238E27FC236}">
                  <a16:creationId xmlns:a16="http://schemas.microsoft.com/office/drawing/2014/main" id="{E9ABB512-A6EF-49B8-9EC6-295956A027FD}"/>
                </a:ext>
              </a:extLst>
            </p:cNvPr>
            <p:cNvSpPr/>
            <p:nvPr/>
          </p:nvSpPr>
          <p:spPr>
            <a:xfrm rot="16200000" flipH="1">
              <a:off x="1912534" y="-5609118"/>
              <a:ext cx="8804198" cy="1285963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7" name="Isosceles Triangle 36">
              <a:extLst>
                <a:ext uri="{FF2B5EF4-FFF2-40B4-BE49-F238E27FC236}">
                  <a16:creationId xmlns:a16="http://schemas.microsoft.com/office/drawing/2014/main" id="{C28A7CD8-673E-4675-BE8F-4EF6984636BA}"/>
                </a:ext>
              </a:extLst>
            </p:cNvPr>
            <p:cNvSpPr/>
            <p:nvPr/>
          </p:nvSpPr>
          <p:spPr>
            <a:xfrm rot="10800000" flipH="1">
              <a:off x="568484" y="5065978"/>
              <a:ext cx="1706062" cy="947108"/>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sp>
        <p:nvSpPr>
          <p:cNvPr id="38" name="TextBox 37">
            <a:extLst>
              <a:ext uri="{FF2B5EF4-FFF2-40B4-BE49-F238E27FC236}">
                <a16:creationId xmlns:a16="http://schemas.microsoft.com/office/drawing/2014/main" id="{6E255370-12E6-4E5C-8CF0-DE62DDE41960}"/>
              </a:ext>
            </a:extLst>
          </p:cNvPr>
          <p:cNvSpPr txBox="1"/>
          <p:nvPr/>
        </p:nvSpPr>
        <p:spPr>
          <a:xfrm>
            <a:off x="2195388" y="-8260000"/>
            <a:ext cx="9996612" cy="830997"/>
          </a:xfrm>
          <a:prstGeom prst="rect">
            <a:avLst/>
          </a:prstGeom>
          <a:noFill/>
        </p:spPr>
        <p:txBody>
          <a:bodyPr wrap="square" rtlCol="0">
            <a:spAutoFit/>
          </a:bodyPr>
          <a:lstStyle/>
          <a:p>
            <a:r>
              <a:rPr lang="en-US" sz="4800" b="1" dirty="0">
                <a:latin typeface="Calibri" panose="020F0502020204030204" pitchFamily="34" charset="0"/>
              </a:rPr>
              <a:t>SUB-FUND ADMINISTRATOR REPORT</a:t>
            </a:r>
          </a:p>
        </p:txBody>
      </p:sp>
      <p:sp>
        <p:nvSpPr>
          <p:cNvPr id="19" name="TextBox 18">
            <a:extLst>
              <a:ext uri="{FF2B5EF4-FFF2-40B4-BE49-F238E27FC236}">
                <a16:creationId xmlns:a16="http://schemas.microsoft.com/office/drawing/2014/main" id="{721C1BB6-465E-4DD3-B644-2D1FEFCA6774}"/>
              </a:ext>
            </a:extLst>
          </p:cNvPr>
          <p:cNvSpPr txBox="1"/>
          <p:nvPr/>
        </p:nvSpPr>
        <p:spPr>
          <a:xfrm>
            <a:off x="2195388" y="813015"/>
            <a:ext cx="8022084" cy="830997"/>
          </a:xfrm>
          <a:prstGeom prst="rect">
            <a:avLst/>
          </a:prstGeom>
          <a:noFill/>
        </p:spPr>
        <p:txBody>
          <a:bodyPr wrap="square" rtlCol="0">
            <a:spAutoFit/>
          </a:bodyPr>
          <a:lstStyle/>
          <a:p>
            <a:r>
              <a:rPr lang="en-US" sz="4800" b="1" dirty="0">
                <a:solidFill>
                  <a:schemeClr val="bg1"/>
                </a:solidFill>
                <a:latin typeface="Calibri" panose="020F0502020204030204" pitchFamily="34" charset="0"/>
              </a:rPr>
              <a:t>SAFETY FLYER</a:t>
            </a:r>
          </a:p>
        </p:txBody>
      </p:sp>
      <p:pic>
        <p:nvPicPr>
          <p:cNvPr id="2" name="Picture 1">
            <a:extLst>
              <a:ext uri="{FF2B5EF4-FFF2-40B4-BE49-F238E27FC236}">
                <a16:creationId xmlns:a16="http://schemas.microsoft.com/office/drawing/2014/main" id="{E70BB370-2801-40F4-9C28-5A90654A9E49}"/>
              </a:ext>
            </a:extLst>
          </p:cNvPr>
          <p:cNvPicPr>
            <a:picLocks noChangeAspect="1"/>
          </p:cNvPicPr>
          <p:nvPr/>
        </p:nvPicPr>
        <p:blipFill>
          <a:blip r:embed="rId2"/>
          <a:stretch>
            <a:fillRect/>
          </a:stretch>
        </p:blipFill>
        <p:spPr>
          <a:xfrm>
            <a:off x="172590" y="1724245"/>
            <a:ext cx="5909856" cy="4579904"/>
          </a:xfrm>
          <a:prstGeom prst="rect">
            <a:avLst/>
          </a:prstGeom>
          <a:ln>
            <a:noFill/>
          </a:ln>
          <a:effectLst>
            <a:outerShdw blurRad="292100" dist="139700" dir="2700000" algn="tl" rotWithShape="0">
              <a:srgbClr val="333333">
                <a:alpha val="65000"/>
              </a:srgbClr>
            </a:outerShdw>
          </a:effectLst>
        </p:spPr>
      </p:pic>
      <p:sp>
        <p:nvSpPr>
          <p:cNvPr id="46" name="TextBox 45">
            <a:extLst>
              <a:ext uri="{FF2B5EF4-FFF2-40B4-BE49-F238E27FC236}">
                <a16:creationId xmlns:a16="http://schemas.microsoft.com/office/drawing/2014/main" id="{DA2AFF62-9DF3-4635-B739-5D378DF86B29}"/>
              </a:ext>
            </a:extLst>
          </p:cNvPr>
          <p:cNvSpPr txBox="1"/>
          <p:nvPr/>
        </p:nvSpPr>
        <p:spPr>
          <a:xfrm>
            <a:off x="1188277" y="7176017"/>
            <a:ext cx="5556069" cy="707886"/>
          </a:xfrm>
          <a:prstGeom prst="rect">
            <a:avLst/>
          </a:prstGeom>
          <a:noFill/>
        </p:spPr>
        <p:txBody>
          <a:bodyPr wrap="square" rtlCol="0">
            <a:spAutoFit/>
          </a:bodyPr>
          <a:lstStyle/>
          <a:p>
            <a:pPr algn="ctr"/>
            <a:r>
              <a:rPr lang="en-US" sz="4000" b="1" dirty="0">
                <a:latin typeface="Calibri" panose="020F0502020204030204" pitchFamily="34" charset="0"/>
              </a:rPr>
              <a:t>PRESENTATION</a:t>
            </a:r>
          </a:p>
        </p:txBody>
      </p:sp>
      <p:sp>
        <p:nvSpPr>
          <p:cNvPr id="48" name="TextBox 47">
            <a:extLst>
              <a:ext uri="{FF2B5EF4-FFF2-40B4-BE49-F238E27FC236}">
                <a16:creationId xmlns:a16="http://schemas.microsoft.com/office/drawing/2014/main" id="{5628D98A-901E-4308-B5FF-0D57D4AD8427}"/>
              </a:ext>
            </a:extLst>
          </p:cNvPr>
          <p:cNvSpPr txBox="1"/>
          <p:nvPr/>
        </p:nvSpPr>
        <p:spPr>
          <a:xfrm>
            <a:off x="2621098" y="-6258220"/>
            <a:ext cx="8022084" cy="830997"/>
          </a:xfrm>
          <a:prstGeom prst="rect">
            <a:avLst/>
          </a:prstGeom>
          <a:noFill/>
        </p:spPr>
        <p:txBody>
          <a:bodyPr wrap="square" rtlCol="0">
            <a:spAutoFit/>
          </a:bodyPr>
          <a:lstStyle/>
          <a:p>
            <a:r>
              <a:rPr lang="en-US" sz="4800" b="1" dirty="0">
                <a:solidFill>
                  <a:schemeClr val="bg1"/>
                </a:solidFill>
                <a:latin typeface="Calibri" panose="020F0502020204030204" pitchFamily="34" charset="0"/>
              </a:rPr>
              <a:t>RECENT INTAKE TRAINING</a:t>
            </a:r>
          </a:p>
        </p:txBody>
      </p:sp>
      <p:pic>
        <p:nvPicPr>
          <p:cNvPr id="49" name="Picture 48">
            <a:extLst>
              <a:ext uri="{FF2B5EF4-FFF2-40B4-BE49-F238E27FC236}">
                <a16:creationId xmlns:a16="http://schemas.microsoft.com/office/drawing/2014/main" id="{A7C35D51-9883-4379-AC4D-CDB5A49BAA98}"/>
              </a:ext>
            </a:extLst>
          </p:cNvPr>
          <p:cNvPicPr>
            <a:picLocks noChangeAspect="1"/>
          </p:cNvPicPr>
          <p:nvPr/>
        </p:nvPicPr>
        <p:blipFill>
          <a:blip r:embed="rId3"/>
          <a:stretch>
            <a:fillRect/>
          </a:stretch>
        </p:blipFill>
        <p:spPr>
          <a:xfrm>
            <a:off x="3625022" y="-5305260"/>
            <a:ext cx="5793375" cy="4489019"/>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F5088F17-3139-4774-B1E1-E7DFAFE7391B}"/>
              </a:ext>
            </a:extLst>
          </p:cNvPr>
          <p:cNvPicPr>
            <a:picLocks noChangeAspect="1"/>
          </p:cNvPicPr>
          <p:nvPr/>
        </p:nvPicPr>
        <p:blipFill>
          <a:blip r:embed="rId4"/>
          <a:stretch>
            <a:fillRect/>
          </a:stretch>
        </p:blipFill>
        <p:spPr>
          <a:xfrm>
            <a:off x="6158160" y="1727662"/>
            <a:ext cx="5909856" cy="4576482"/>
          </a:xfrm>
          <a:prstGeom prst="rect">
            <a:avLst/>
          </a:prstGeom>
          <a:ln>
            <a:noFill/>
          </a:ln>
          <a:effectLst>
            <a:outerShdw blurRad="292100" dist="139700" dir="2700000" algn="tl" rotWithShape="0">
              <a:srgbClr val="333333">
                <a:alpha val="65000"/>
              </a:srgbClr>
            </a:outerShdw>
          </a:effectLst>
        </p:spPr>
      </p:pic>
      <p:sp>
        <p:nvSpPr>
          <p:cNvPr id="29" name="Rectangle 28">
            <a:extLst>
              <a:ext uri="{FF2B5EF4-FFF2-40B4-BE49-F238E27FC236}">
                <a16:creationId xmlns:a16="http://schemas.microsoft.com/office/drawing/2014/main" id="{96C2EC15-1B74-4221-9B5D-A29BFC82DFCB}"/>
              </a:ext>
            </a:extLst>
          </p:cNvPr>
          <p:cNvSpPr/>
          <p:nvPr/>
        </p:nvSpPr>
        <p:spPr>
          <a:xfrm>
            <a:off x="1045800" y="7986714"/>
            <a:ext cx="12295787" cy="4093428"/>
          </a:xfrm>
          <a:prstGeom prst="rect">
            <a:avLst/>
          </a:prstGeom>
        </p:spPr>
        <p:txBody>
          <a:bodyPr wrap="square">
            <a:spAutoFit/>
          </a:bodyPr>
          <a:lstStyle/>
          <a:p>
            <a:pPr algn="ctr"/>
            <a:r>
              <a:rPr lang="en-US" sz="4800" b="1" dirty="0">
                <a:solidFill>
                  <a:schemeClr val="accent1">
                    <a:lumMod val="50000"/>
                  </a:schemeClr>
                </a:solidFill>
                <a:latin typeface="Calibri" panose="020F0502020204030204" pitchFamily="34" charset="0"/>
                <a:ea typeface="Calibri" panose="020F0502020204030204" pitchFamily="34" charset="0"/>
              </a:rPr>
              <a:t>Protecting Children from Abuse</a:t>
            </a:r>
          </a:p>
          <a:p>
            <a:pPr algn="ctr"/>
            <a:r>
              <a:rPr lang="en-US" sz="4800" b="1" dirty="0">
                <a:solidFill>
                  <a:schemeClr val="accent1">
                    <a:lumMod val="50000"/>
                  </a:schemeClr>
                </a:solidFill>
                <a:latin typeface="Calibri" panose="020F0502020204030204" pitchFamily="34" charset="0"/>
                <a:ea typeface="Calibri" panose="020F0502020204030204" pitchFamily="34" charset="0"/>
              </a:rPr>
              <a:t>In New Jersey</a:t>
            </a:r>
          </a:p>
          <a:p>
            <a:pPr algn="ctr"/>
            <a:endParaRPr lang="en-US" sz="1400" b="1" dirty="0">
              <a:solidFill>
                <a:schemeClr val="accent1">
                  <a:lumMod val="50000"/>
                </a:schemeClr>
              </a:solidFill>
              <a:latin typeface="Calibri" panose="020F0502020204030204" pitchFamily="34" charset="0"/>
              <a:ea typeface="Calibri" panose="020F0502020204030204" pitchFamily="34" charset="0"/>
            </a:endParaRPr>
          </a:p>
          <a:p>
            <a:pPr algn="ctr"/>
            <a:r>
              <a:rPr lang="en-US" sz="2400" i="1" dirty="0">
                <a:solidFill>
                  <a:schemeClr val="accent1">
                    <a:lumMod val="50000"/>
                  </a:schemeClr>
                </a:solidFill>
                <a:latin typeface="Calibri" panose="020F0502020204030204" pitchFamily="34" charset="0"/>
                <a:ea typeface="Calibri" panose="020F0502020204030204" pitchFamily="34" charset="0"/>
              </a:rPr>
              <a:t>Presenter:</a:t>
            </a:r>
          </a:p>
          <a:p>
            <a:pPr algn="ctr"/>
            <a:r>
              <a:rPr lang="en-US" sz="4400" b="1" dirty="0">
                <a:solidFill>
                  <a:schemeClr val="accent1">
                    <a:lumMod val="50000"/>
                  </a:schemeClr>
                </a:solidFill>
                <a:latin typeface="Calibri" panose="020F0502020204030204" pitchFamily="34" charset="0"/>
                <a:ea typeface="Calibri" panose="020F0502020204030204" pitchFamily="34" charset="0"/>
              </a:rPr>
              <a:t>Paul Shives</a:t>
            </a:r>
          </a:p>
          <a:p>
            <a:pPr algn="ctr"/>
            <a:r>
              <a:rPr lang="en-US" sz="3600" i="1" dirty="0">
                <a:solidFill>
                  <a:schemeClr val="accent1">
                    <a:lumMod val="50000"/>
                  </a:schemeClr>
                </a:solidFill>
                <a:latin typeface="Calibri" panose="020F0502020204030204" pitchFamily="34" charset="0"/>
                <a:ea typeface="Calibri" panose="020F0502020204030204" pitchFamily="34" charset="0"/>
              </a:rPr>
              <a:t>Senior Director of Safety</a:t>
            </a:r>
          </a:p>
          <a:p>
            <a:pPr algn="ctr"/>
            <a:r>
              <a:rPr lang="en-US" sz="3600" i="1" dirty="0">
                <a:solidFill>
                  <a:schemeClr val="accent1">
                    <a:lumMod val="50000"/>
                  </a:schemeClr>
                </a:solidFill>
                <a:latin typeface="Calibri" panose="020F0502020204030204" pitchFamily="34" charset="0"/>
                <a:ea typeface="Calibri" panose="020F0502020204030204" pitchFamily="34" charset="0"/>
              </a:rPr>
              <a:t>J.A. Montgomery Risk Control</a:t>
            </a:r>
            <a:endParaRPr lang="en-US" sz="3600" i="1" dirty="0">
              <a:solidFill>
                <a:schemeClr val="accent1">
                  <a:lumMod val="50000"/>
                </a:schemeClr>
              </a:solidFill>
              <a:latin typeface="Calibri" panose="020F0502020204030204" pitchFamily="34" charset="0"/>
            </a:endParaRPr>
          </a:p>
        </p:txBody>
      </p:sp>
    </p:spTree>
    <p:extLst>
      <p:ext uri="{BB962C8B-B14F-4D97-AF65-F5344CB8AC3E}">
        <p14:creationId xmlns:p14="http://schemas.microsoft.com/office/powerpoint/2010/main" val="13726212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00BD9033-F2C2-431A-A738-ECA241BD26B1}"/>
              </a:ext>
            </a:extLst>
          </p:cNvPr>
          <p:cNvSpPr txBox="1"/>
          <p:nvPr/>
        </p:nvSpPr>
        <p:spPr>
          <a:xfrm>
            <a:off x="372946" y="-1148246"/>
            <a:ext cx="8022084" cy="830997"/>
          </a:xfrm>
          <a:prstGeom prst="rect">
            <a:avLst/>
          </a:prstGeom>
          <a:noFill/>
        </p:spPr>
        <p:txBody>
          <a:bodyPr wrap="square" rtlCol="0">
            <a:spAutoFit/>
          </a:bodyPr>
          <a:lstStyle/>
          <a:p>
            <a:r>
              <a:rPr lang="en-US" sz="4800" b="1" dirty="0">
                <a:solidFill>
                  <a:schemeClr val="bg1"/>
                </a:solidFill>
                <a:latin typeface="Calibri" panose="020F0502020204030204" pitchFamily="34" charset="0"/>
              </a:rPr>
              <a:t>NJSIG EXECUTIVE UPDATE</a:t>
            </a:r>
          </a:p>
        </p:txBody>
      </p:sp>
      <p:grpSp>
        <p:nvGrpSpPr>
          <p:cNvPr id="22" name="Group 21">
            <a:extLst>
              <a:ext uri="{FF2B5EF4-FFF2-40B4-BE49-F238E27FC236}">
                <a16:creationId xmlns:a16="http://schemas.microsoft.com/office/drawing/2014/main" id="{CFA8939E-A41C-4387-AC39-5FBAC3C158E8}"/>
              </a:ext>
            </a:extLst>
          </p:cNvPr>
          <p:cNvGrpSpPr/>
          <p:nvPr/>
        </p:nvGrpSpPr>
        <p:grpSpPr>
          <a:xfrm>
            <a:off x="-36165" y="-7330912"/>
            <a:ext cx="13447522" cy="9892021"/>
            <a:chOff x="-1865119" y="-4514850"/>
            <a:chExt cx="13447522" cy="9892021"/>
          </a:xfrm>
        </p:grpSpPr>
        <p:sp>
          <p:nvSpPr>
            <p:cNvPr id="23" name="Rectangle 22">
              <a:extLst>
                <a:ext uri="{FF2B5EF4-FFF2-40B4-BE49-F238E27FC236}">
                  <a16:creationId xmlns:a16="http://schemas.microsoft.com/office/drawing/2014/main" id="{9E20F03B-991C-48C2-8491-9190B422591C}"/>
                </a:ext>
              </a:extLst>
            </p:cNvPr>
            <p:cNvSpPr/>
            <p:nvPr/>
          </p:nvSpPr>
          <p:spPr>
            <a:xfrm rot="16200000" flipH="1">
              <a:off x="383116" y="-6763085"/>
              <a:ext cx="8951051" cy="134475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E47C91D5-4B3F-46D9-9B44-12D602E30721}"/>
                </a:ext>
              </a:extLst>
            </p:cNvPr>
            <p:cNvSpPr/>
            <p:nvPr/>
          </p:nvSpPr>
          <p:spPr>
            <a:xfrm rot="10800000" flipH="1">
              <a:off x="-1181451" y="4430063"/>
              <a:ext cx="1706062" cy="947108"/>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grpSp>
        <p:nvGrpSpPr>
          <p:cNvPr id="25" name="Group 24">
            <a:extLst>
              <a:ext uri="{FF2B5EF4-FFF2-40B4-BE49-F238E27FC236}">
                <a16:creationId xmlns:a16="http://schemas.microsoft.com/office/drawing/2014/main" id="{D31D69E1-C23B-4C69-A6E9-876AFCD71A0C}"/>
              </a:ext>
            </a:extLst>
          </p:cNvPr>
          <p:cNvGrpSpPr/>
          <p:nvPr/>
        </p:nvGrpSpPr>
        <p:grpSpPr>
          <a:xfrm>
            <a:off x="-36167" y="-7489931"/>
            <a:ext cx="12859634" cy="9594486"/>
            <a:chOff x="-115184" y="-3581400"/>
            <a:chExt cx="12859634" cy="9594486"/>
          </a:xfrm>
        </p:grpSpPr>
        <p:sp>
          <p:nvSpPr>
            <p:cNvPr id="26" name="Rectangle 25">
              <a:extLst>
                <a:ext uri="{FF2B5EF4-FFF2-40B4-BE49-F238E27FC236}">
                  <a16:creationId xmlns:a16="http://schemas.microsoft.com/office/drawing/2014/main" id="{10C660FC-DE11-4C37-A28A-8D1224634923}"/>
                </a:ext>
              </a:extLst>
            </p:cNvPr>
            <p:cNvSpPr/>
            <p:nvPr/>
          </p:nvSpPr>
          <p:spPr>
            <a:xfrm rot="16200000" flipH="1">
              <a:off x="1912534" y="-5609118"/>
              <a:ext cx="8804198" cy="1285963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7" name="Isosceles Triangle 26">
              <a:extLst>
                <a:ext uri="{FF2B5EF4-FFF2-40B4-BE49-F238E27FC236}">
                  <a16:creationId xmlns:a16="http://schemas.microsoft.com/office/drawing/2014/main" id="{807C6B87-A6D1-4F17-A05A-3C89D91FA081}"/>
                </a:ext>
              </a:extLst>
            </p:cNvPr>
            <p:cNvSpPr/>
            <p:nvPr/>
          </p:nvSpPr>
          <p:spPr>
            <a:xfrm rot="10800000" flipH="1">
              <a:off x="568484" y="5065978"/>
              <a:ext cx="1706062" cy="947108"/>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grpSp>
        <p:nvGrpSpPr>
          <p:cNvPr id="28" name="Group 27">
            <a:extLst>
              <a:ext uri="{FF2B5EF4-FFF2-40B4-BE49-F238E27FC236}">
                <a16:creationId xmlns:a16="http://schemas.microsoft.com/office/drawing/2014/main" id="{FFDB9C37-6497-4509-AD34-E91D2D7D33D2}"/>
              </a:ext>
            </a:extLst>
          </p:cNvPr>
          <p:cNvGrpSpPr/>
          <p:nvPr/>
        </p:nvGrpSpPr>
        <p:grpSpPr>
          <a:xfrm>
            <a:off x="-36165" y="-8260000"/>
            <a:ext cx="13447522" cy="9892021"/>
            <a:chOff x="-1865119" y="-4514850"/>
            <a:chExt cx="13447522" cy="9892021"/>
          </a:xfrm>
        </p:grpSpPr>
        <p:sp>
          <p:nvSpPr>
            <p:cNvPr id="32" name="Rectangle 31">
              <a:extLst>
                <a:ext uri="{FF2B5EF4-FFF2-40B4-BE49-F238E27FC236}">
                  <a16:creationId xmlns:a16="http://schemas.microsoft.com/office/drawing/2014/main" id="{61E680B6-E8BB-407F-92C8-FD5AC6C8D0C6}"/>
                </a:ext>
              </a:extLst>
            </p:cNvPr>
            <p:cNvSpPr/>
            <p:nvPr/>
          </p:nvSpPr>
          <p:spPr>
            <a:xfrm rot="16200000" flipH="1">
              <a:off x="383116" y="-6763085"/>
              <a:ext cx="8951051" cy="134475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C7DB3C6A-6485-4325-83C8-3201A2E04EE4}"/>
                </a:ext>
              </a:extLst>
            </p:cNvPr>
            <p:cNvSpPr/>
            <p:nvPr/>
          </p:nvSpPr>
          <p:spPr>
            <a:xfrm rot="10800000" flipH="1">
              <a:off x="-1181451" y="4430063"/>
              <a:ext cx="1706062" cy="947108"/>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grpSp>
        <p:nvGrpSpPr>
          <p:cNvPr id="35" name="Group 34">
            <a:extLst>
              <a:ext uri="{FF2B5EF4-FFF2-40B4-BE49-F238E27FC236}">
                <a16:creationId xmlns:a16="http://schemas.microsoft.com/office/drawing/2014/main" id="{BF4019D7-BFBE-4693-86EB-FE4E8AFFDD82}"/>
              </a:ext>
            </a:extLst>
          </p:cNvPr>
          <p:cNvGrpSpPr/>
          <p:nvPr/>
        </p:nvGrpSpPr>
        <p:grpSpPr>
          <a:xfrm>
            <a:off x="0" y="-8341782"/>
            <a:ext cx="12859634" cy="9594486"/>
            <a:chOff x="-115184" y="-3581400"/>
            <a:chExt cx="12859634" cy="9594486"/>
          </a:xfrm>
        </p:grpSpPr>
        <p:sp>
          <p:nvSpPr>
            <p:cNvPr id="36" name="Rectangle 35">
              <a:extLst>
                <a:ext uri="{FF2B5EF4-FFF2-40B4-BE49-F238E27FC236}">
                  <a16:creationId xmlns:a16="http://schemas.microsoft.com/office/drawing/2014/main" id="{E9ABB512-A6EF-49B8-9EC6-295956A027FD}"/>
                </a:ext>
              </a:extLst>
            </p:cNvPr>
            <p:cNvSpPr/>
            <p:nvPr/>
          </p:nvSpPr>
          <p:spPr>
            <a:xfrm rot="16200000" flipH="1">
              <a:off x="1912534" y="-5609118"/>
              <a:ext cx="8804198" cy="1285963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7" name="Isosceles Triangle 36">
              <a:extLst>
                <a:ext uri="{FF2B5EF4-FFF2-40B4-BE49-F238E27FC236}">
                  <a16:creationId xmlns:a16="http://schemas.microsoft.com/office/drawing/2014/main" id="{C28A7CD8-673E-4675-BE8F-4EF6984636BA}"/>
                </a:ext>
              </a:extLst>
            </p:cNvPr>
            <p:cNvSpPr/>
            <p:nvPr/>
          </p:nvSpPr>
          <p:spPr>
            <a:xfrm rot="10800000" flipH="1">
              <a:off x="568484" y="5065978"/>
              <a:ext cx="1706062" cy="947108"/>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graphicFrame>
        <p:nvGraphicFramePr>
          <p:cNvPr id="34" name="Table 33">
            <a:extLst>
              <a:ext uri="{FF2B5EF4-FFF2-40B4-BE49-F238E27FC236}">
                <a16:creationId xmlns:a16="http://schemas.microsoft.com/office/drawing/2014/main" id="{8A878319-4E86-47CB-8C16-F6F09E3352B7}"/>
              </a:ext>
            </a:extLst>
          </p:cNvPr>
          <p:cNvGraphicFramePr>
            <a:graphicFrameLocks noGrp="1"/>
          </p:cNvGraphicFramePr>
          <p:nvPr>
            <p:extLst>
              <p:ext uri="{D42A27DB-BD31-4B8C-83A1-F6EECF244321}">
                <p14:modId xmlns:p14="http://schemas.microsoft.com/office/powerpoint/2010/main" val="3088355153"/>
              </p:ext>
            </p:extLst>
          </p:nvPr>
        </p:nvGraphicFramePr>
        <p:xfrm>
          <a:off x="1947030" y="-3035261"/>
          <a:ext cx="9502764" cy="1486697"/>
        </p:xfrm>
        <a:graphic>
          <a:graphicData uri="http://schemas.openxmlformats.org/drawingml/2006/table">
            <a:tbl>
              <a:tblPr firstRow="1" bandRow="1">
                <a:tableStyleId>{5940675A-B579-460E-94D1-54222C63F5DA}</a:tableStyleId>
              </a:tblPr>
              <a:tblGrid>
                <a:gridCol w="3167588">
                  <a:extLst>
                    <a:ext uri="{9D8B030D-6E8A-4147-A177-3AD203B41FA5}">
                      <a16:colId xmlns:a16="http://schemas.microsoft.com/office/drawing/2014/main" val="3153133030"/>
                    </a:ext>
                  </a:extLst>
                </a:gridCol>
                <a:gridCol w="3167588">
                  <a:extLst>
                    <a:ext uri="{9D8B030D-6E8A-4147-A177-3AD203B41FA5}">
                      <a16:colId xmlns:a16="http://schemas.microsoft.com/office/drawing/2014/main" val="3963564955"/>
                    </a:ext>
                  </a:extLst>
                </a:gridCol>
                <a:gridCol w="3167588">
                  <a:extLst>
                    <a:ext uri="{9D8B030D-6E8A-4147-A177-3AD203B41FA5}">
                      <a16:colId xmlns:a16="http://schemas.microsoft.com/office/drawing/2014/main" val="734470679"/>
                    </a:ext>
                  </a:extLst>
                </a:gridCol>
              </a:tblGrid>
              <a:tr h="534572">
                <a:tc>
                  <a:txBody>
                    <a:bodyPr/>
                    <a:lstStyle/>
                    <a:p>
                      <a:pPr marL="285750" indent="-285750">
                        <a:buFont typeface="Wingdings" panose="05000000000000000000" pitchFamily="2" charset="2"/>
                        <a:buChar char="§"/>
                      </a:pPr>
                      <a:r>
                        <a:rPr lang="en-US" sz="2000" b="0" dirty="0">
                          <a:solidFill>
                            <a:srgbClr val="193970"/>
                          </a:solidFill>
                          <a:latin typeface="Montserrat" panose="020B0604020202020204" charset="0"/>
                        </a:rPr>
                        <a:t>Latonya Brennan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85750" indent="-285750">
                        <a:buFont typeface="Wingdings" panose="05000000000000000000" pitchFamily="2" charset="2"/>
                        <a:buChar char="§"/>
                      </a:pPr>
                      <a:r>
                        <a:rPr lang="en-US" sz="2000" b="0" dirty="0">
                          <a:solidFill>
                            <a:srgbClr val="193970"/>
                          </a:solidFill>
                          <a:latin typeface="Montserrat" panose="020B0604020202020204" charset="0"/>
                        </a:rPr>
                        <a:t>Dan Regan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85750" indent="-285750">
                        <a:buFont typeface="Wingdings" panose="05000000000000000000" pitchFamily="2" charset="2"/>
                        <a:buChar char="§"/>
                      </a:pPr>
                      <a:r>
                        <a:rPr lang="en-US" sz="2000" b="0">
                          <a:solidFill>
                            <a:srgbClr val="193970"/>
                          </a:solidFill>
                          <a:latin typeface="Montserrat" panose="020B0604020202020204" charset="0"/>
                        </a:rPr>
                        <a:t>Barbara Fitzpatrick</a:t>
                      </a:r>
                      <a:endParaRPr lang="en-US" sz="2000" b="0" dirty="0">
                        <a:solidFill>
                          <a:srgbClr val="193970"/>
                        </a:solidFill>
                        <a:latin typeface="Montserrat" panose="020B060402020202020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9509776"/>
                  </a:ext>
                </a:extLst>
              </a:tr>
              <a:tr h="527538">
                <a:tc>
                  <a:txBody>
                    <a:bodyPr/>
                    <a:lstStyle/>
                    <a:p>
                      <a:pPr marL="285750" indent="-285750">
                        <a:buFont typeface="Wingdings" panose="05000000000000000000" pitchFamily="2" charset="2"/>
                        <a:buChar char="§"/>
                      </a:pPr>
                      <a:r>
                        <a:rPr lang="en-US" sz="2000" b="0" dirty="0">
                          <a:solidFill>
                            <a:srgbClr val="193970"/>
                          </a:solidFill>
                          <a:latin typeface="Montserrat Bold" panose="020B0604020202020204" charset="0"/>
                        </a:rPr>
                        <a:t>Amanda DeNapoli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85750" indent="-285750">
                        <a:buFont typeface="Wingdings" panose="05000000000000000000" pitchFamily="2" charset="2"/>
                        <a:buChar char="§"/>
                      </a:pPr>
                      <a:r>
                        <a:rPr lang="en-US" sz="2000" b="0" dirty="0">
                          <a:solidFill>
                            <a:srgbClr val="193970"/>
                          </a:solidFill>
                          <a:latin typeface="Montserrat" panose="020B0604020202020204" charset="0"/>
                        </a:rPr>
                        <a:t>Eva Jakowluk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85750" indent="-285750">
                        <a:buFont typeface="Wingdings" panose="05000000000000000000" pitchFamily="2" charset="2"/>
                        <a:buChar char="§"/>
                      </a:pPr>
                      <a:endParaRPr lang="en-US" sz="2000" b="0" dirty="0">
                        <a:solidFill>
                          <a:srgbClr val="193970"/>
                        </a:solidFill>
                        <a:latin typeface="Montserrat" panose="020B060402020202020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45547098"/>
                  </a:ext>
                </a:extLst>
              </a:tr>
              <a:tr h="424587">
                <a:tc>
                  <a:txBody>
                    <a:bodyPr/>
                    <a:lstStyle/>
                    <a:p>
                      <a:pPr marL="0" indent="0">
                        <a:buFont typeface="Wingdings" panose="05000000000000000000" pitchFamily="2" charset="2"/>
                        <a:buNone/>
                      </a:pPr>
                      <a:endParaRPr lang="en-US" sz="2000" b="0" dirty="0">
                        <a:solidFill>
                          <a:srgbClr val="193970"/>
                        </a:solidFill>
                        <a:latin typeface="Montserrat" panose="020B060402020202020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85750" indent="-285750">
                        <a:buFont typeface="Wingdings" panose="05000000000000000000" pitchFamily="2" charset="2"/>
                        <a:buChar char="§"/>
                      </a:pPr>
                      <a:endParaRPr lang="en-US" sz="2000" b="0" dirty="0">
                        <a:solidFill>
                          <a:srgbClr val="193970"/>
                        </a:solidFill>
                        <a:latin typeface="Montserrat Bold" panose="020B060402020202020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85750" indent="-285750">
                        <a:buFont typeface="Wingdings" panose="05000000000000000000" pitchFamily="2" charset="2"/>
                        <a:buChar char="§"/>
                      </a:pPr>
                      <a:endParaRPr lang="en-US" sz="2000" b="0" dirty="0">
                        <a:solidFill>
                          <a:srgbClr val="193970"/>
                        </a:solidFill>
                        <a:latin typeface="Montserrat" panose="020B060402020202020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83261310"/>
                  </a:ext>
                </a:extLst>
              </a:tr>
            </a:tbl>
          </a:graphicData>
        </a:graphic>
      </p:graphicFrame>
      <p:sp>
        <p:nvSpPr>
          <p:cNvPr id="41" name="Rectangle 40">
            <a:extLst>
              <a:ext uri="{FF2B5EF4-FFF2-40B4-BE49-F238E27FC236}">
                <a16:creationId xmlns:a16="http://schemas.microsoft.com/office/drawing/2014/main" id="{B0765688-0E31-4FF1-BBA1-BC11D4800AF4}"/>
              </a:ext>
            </a:extLst>
          </p:cNvPr>
          <p:cNvSpPr/>
          <p:nvPr/>
        </p:nvSpPr>
        <p:spPr>
          <a:xfrm>
            <a:off x="0" y="3196133"/>
            <a:ext cx="12192000" cy="2308324"/>
          </a:xfrm>
          <a:prstGeom prst="rect">
            <a:avLst/>
          </a:prstGeom>
        </p:spPr>
        <p:txBody>
          <a:bodyPr wrap="square">
            <a:spAutoFit/>
          </a:bodyPr>
          <a:lstStyle/>
          <a:p>
            <a:pPr algn="ctr"/>
            <a:r>
              <a:rPr lang="en-US" sz="4800" b="1" dirty="0">
                <a:solidFill>
                  <a:schemeClr val="accent1">
                    <a:lumMod val="50000"/>
                  </a:schemeClr>
                </a:solidFill>
                <a:latin typeface="Calibri" panose="020F0502020204030204" pitchFamily="34" charset="0"/>
                <a:ea typeface="Calibri" panose="020F0502020204030204" pitchFamily="34" charset="0"/>
              </a:rPr>
              <a:t>Hiring, Onboarding, and Beyond: </a:t>
            </a:r>
            <a:br>
              <a:rPr lang="en-US" sz="4800" b="1" dirty="0">
                <a:solidFill>
                  <a:schemeClr val="accent1">
                    <a:lumMod val="50000"/>
                  </a:schemeClr>
                </a:solidFill>
                <a:latin typeface="Calibri" panose="020F0502020204030204" pitchFamily="34" charset="0"/>
                <a:ea typeface="Calibri" panose="020F0502020204030204" pitchFamily="34" charset="0"/>
              </a:rPr>
            </a:br>
            <a:r>
              <a:rPr lang="en-US" sz="4800" b="1" dirty="0">
                <a:solidFill>
                  <a:schemeClr val="accent1">
                    <a:lumMod val="50000"/>
                  </a:schemeClr>
                </a:solidFill>
                <a:latin typeface="Calibri" panose="020F0502020204030204" pitchFamily="34" charset="0"/>
                <a:ea typeface="Calibri" panose="020F0502020204030204" pitchFamily="34" charset="0"/>
              </a:rPr>
              <a:t>Understanding Essential</a:t>
            </a:r>
          </a:p>
          <a:p>
            <a:pPr algn="ctr"/>
            <a:r>
              <a:rPr lang="en-US" sz="4800" b="1" dirty="0">
                <a:solidFill>
                  <a:schemeClr val="accent1">
                    <a:lumMod val="50000"/>
                  </a:schemeClr>
                </a:solidFill>
                <a:latin typeface="Calibri" panose="020F0502020204030204" pitchFamily="34" charset="0"/>
                <a:ea typeface="Calibri" panose="020F0502020204030204" pitchFamily="34" charset="0"/>
              </a:rPr>
              <a:t>Human Resources Protocols</a:t>
            </a:r>
          </a:p>
        </p:txBody>
      </p:sp>
      <p:sp>
        <p:nvSpPr>
          <p:cNvPr id="42" name="TextBox 41">
            <a:extLst>
              <a:ext uri="{FF2B5EF4-FFF2-40B4-BE49-F238E27FC236}">
                <a16:creationId xmlns:a16="http://schemas.microsoft.com/office/drawing/2014/main" id="{B215ECB1-DFAE-490F-A7B3-0C913D17078D}"/>
              </a:ext>
            </a:extLst>
          </p:cNvPr>
          <p:cNvSpPr txBox="1"/>
          <p:nvPr/>
        </p:nvSpPr>
        <p:spPr>
          <a:xfrm>
            <a:off x="1379881" y="1799820"/>
            <a:ext cx="5556069" cy="707886"/>
          </a:xfrm>
          <a:prstGeom prst="rect">
            <a:avLst/>
          </a:prstGeom>
          <a:noFill/>
        </p:spPr>
        <p:txBody>
          <a:bodyPr wrap="square" rtlCol="0">
            <a:spAutoFit/>
          </a:bodyPr>
          <a:lstStyle/>
          <a:p>
            <a:pPr algn="ctr"/>
            <a:r>
              <a:rPr lang="en-US" sz="4000" b="1" dirty="0">
                <a:latin typeface="Calibri" panose="020F0502020204030204" pitchFamily="34" charset="0"/>
              </a:rPr>
              <a:t>PRESENTATION</a:t>
            </a:r>
          </a:p>
        </p:txBody>
      </p:sp>
      <p:sp>
        <p:nvSpPr>
          <p:cNvPr id="45" name="TextBox 44">
            <a:extLst>
              <a:ext uri="{FF2B5EF4-FFF2-40B4-BE49-F238E27FC236}">
                <a16:creationId xmlns:a16="http://schemas.microsoft.com/office/drawing/2014/main" id="{81BBD6D0-C420-48F0-8341-052E12DDC2AA}"/>
              </a:ext>
            </a:extLst>
          </p:cNvPr>
          <p:cNvSpPr txBox="1"/>
          <p:nvPr/>
        </p:nvSpPr>
        <p:spPr>
          <a:xfrm>
            <a:off x="2395743" y="-6062422"/>
            <a:ext cx="8022084" cy="830997"/>
          </a:xfrm>
          <a:prstGeom prst="rect">
            <a:avLst/>
          </a:prstGeom>
          <a:noFill/>
        </p:spPr>
        <p:txBody>
          <a:bodyPr wrap="square" rtlCol="0">
            <a:spAutoFit/>
          </a:bodyPr>
          <a:lstStyle/>
          <a:p>
            <a:r>
              <a:rPr lang="en-US" sz="4800" b="1" dirty="0">
                <a:solidFill>
                  <a:schemeClr val="bg1"/>
                </a:solidFill>
                <a:latin typeface="Calibri" panose="020F0502020204030204" pitchFamily="34" charset="0"/>
              </a:rPr>
              <a:t>SAFETY FLYER</a:t>
            </a:r>
          </a:p>
        </p:txBody>
      </p:sp>
      <p:pic>
        <p:nvPicPr>
          <p:cNvPr id="46" name="Picture 45">
            <a:extLst>
              <a:ext uri="{FF2B5EF4-FFF2-40B4-BE49-F238E27FC236}">
                <a16:creationId xmlns:a16="http://schemas.microsoft.com/office/drawing/2014/main" id="{42A9CE39-6B52-4DFA-828B-DA58BF178BB5}"/>
              </a:ext>
            </a:extLst>
          </p:cNvPr>
          <p:cNvPicPr>
            <a:picLocks noChangeAspect="1"/>
          </p:cNvPicPr>
          <p:nvPr/>
        </p:nvPicPr>
        <p:blipFill>
          <a:blip r:embed="rId2"/>
          <a:stretch>
            <a:fillRect/>
          </a:stretch>
        </p:blipFill>
        <p:spPr>
          <a:xfrm>
            <a:off x="372945" y="-5151192"/>
            <a:ext cx="5909856" cy="4579904"/>
          </a:xfrm>
          <a:prstGeom prst="rect">
            <a:avLst/>
          </a:prstGeom>
          <a:ln>
            <a:noFill/>
          </a:ln>
          <a:effectLst>
            <a:outerShdw blurRad="292100" dist="139700" dir="2700000" algn="tl" rotWithShape="0">
              <a:srgbClr val="333333">
                <a:alpha val="65000"/>
              </a:srgbClr>
            </a:outerShdw>
          </a:effectLst>
        </p:spPr>
      </p:pic>
      <p:pic>
        <p:nvPicPr>
          <p:cNvPr id="47" name="Picture 46">
            <a:extLst>
              <a:ext uri="{FF2B5EF4-FFF2-40B4-BE49-F238E27FC236}">
                <a16:creationId xmlns:a16="http://schemas.microsoft.com/office/drawing/2014/main" id="{9213B5A4-5412-4156-B22F-0FBA82C5037E}"/>
              </a:ext>
            </a:extLst>
          </p:cNvPr>
          <p:cNvPicPr>
            <a:picLocks noChangeAspect="1"/>
          </p:cNvPicPr>
          <p:nvPr/>
        </p:nvPicPr>
        <p:blipFill>
          <a:blip r:embed="rId3"/>
          <a:stretch>
            <a:fillRect/>
          </a:stretch>
        </p:blipFill>
        <p:spPr>
          <a:xfrm>
            <a:off x="6411869" y="-5151192"/>
            <a:ext cx="5856502" cy="45390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975962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086359"/>
            <a:ext cx="7772400" cy="1470025"/>
          </a:xfrm>
        </p:spPr>
        <p:txBody>
          <a:bodyPr>
            <a:normAutofit fontScale="90000"/>
          </a:bodyPr>
          <a:lstStyle/>
          <a:p>
            <a:br>
              <a:rPr lang="en-US" dirty="0"/>
            </a:br>
            <a:br>
              <a:rPr lang="en-US" dirty="0"/>
            </a:br>
            <a:endParaRPr lang="en-US" dirty="0"/>
          </a:p>
        </p:txBody>
      </p:sp>
      <p:sp>
        <p:nvSpPr>
          <p:cNvPr id="8" name="Rectangle 7"/>
          <p:cNvSpPr/>
          <p:nvPr/>
        </p:nvSpPr>
        <p:spPr>
          <a:xfrm>
            <a:off x="1943098" y="2695492"/>
            <a:ext cx="8305800" cy="3200876"/>
          </a:xfrm>
          <a:prstGeom prst="rect">
            <a:avLst/>
          </a:prstGeom>
        </p:spPr>
        <p:txBody>
          <a:bodyPr wrap="square">
            <a:spAutoFit/>
          </a:bodyPr>
          <a:lstStyle/>
          <a:p>
            <a:pPr algn="ctr" defTabSz="457200" eaLnBrk="0" fontAlgn="base" hangingPunct="0">
              <a:spcBef>
                <a:spcPct val="0"/>
              </a:spcBef>
              <a:spcAft>
                <a:spcPct val="0"/>
              </a:spcAft>
              <a:defRPr/>
            </a:pPr>
            <a:r>
              <a:rPr lang="en-US" sz="3000" b="1" dirty="0">
                <a:solidFill>
                  <a:srgbClr val="3B8EDE"/>
                </a:solidFill>
                <a:latin typeface="Calibri"/>
              </a:rPr>
              <a:t>HIRING, ONBOARDING AND BEYOND:</a:t>
            </a:r>
          </a:p>
          <a:p>
            <a:pPr algn="ctr" defTabSz="457200" eaLnBrk="0" fontAlgn="base" hangingPunct="0">
              <a:spcBef>
                <a:spcPct val="0"/>
              </a:spcBef>
              <a:spcAft>
                <a:spcPct val="0"/>
              </a:spcAft>
              <a:defRPr/>
            </a:pPr>
            <a:r>
              <a:rPr lang="en-US" sz="3000" b="1" dirty="0">
                <a:solidFill>
                  <a:srgbClr val="3B8EDE"/>
                </a:solidFill>
                <a:latin typeface="Calibri"/>
              </a:rPr>
              <a:t>Understanding Essential </a:t>
            </a:r>
          </a:p>
          <a:p>
            <a:pPr algn="ctr" defTabSz="457200" eaLnBrk="0" fontAlgn="base" hangingPunct="0">
              <a:spcBef>
                <a:spcPct val="0"/>
              </a:spcBef>
              <a:spcAft>
                <a:spcPct val="0"/>
              </a:spcAft>
              <a:defRPr/>
            </a:pPr>
            <a:r>
              <a:rPr lang="en-US" sz="3000" b="1" dirty="0">
                <a:solidFill>
                  <a:srgbClr val="3B8EDE"/>
                </a:solidFill>
                <a:latin typeface="Calibri"/>
              </a:rPr>
              <a:t>Human Resources Protocols</a:t>
            </a:r>
            <a:endParaRPr lang="en-US" sz="2800" b="1" dirty="0">
              <a:solidFill>
                <a:srgbClr val="D87900"/>
              </a:solidFill>
              <a:latin typeface="Calibri"/>
            </a:endParaRPr>
          </a:p>
          <a:p>
            <a:pPr algn="ctr" defTabSz="457200" eaLnBrk="0" fontAlgn="base" hangingPunct="0">
              <a:spcBef>
                <a:spcPct val="0"/>
              </a:spcBef>
              <a:spcAft>
                <a:spcPct val="0"/>
              </a:spcAft>
              <a:defRPr/>
            </a:pPr>
            <a:endParaRPr lang="en-US" sz="2800" b="1" dirty="0">
              <a:solidFill>
                <a:srgbClr val="D87900"/>
              </a:solidFill>
              <a:latin typeface="Calibri"/>
            </a:endParaRPr>
          </a:p>
          <a:p>
            <a:pPr algn="ctr" defTabSz="457200" eaLnBrk="0" fontAlgn="base" hangingPunct="0">
              <a:spcBef>
                <a:spcPct val="0"/>
              </a:spcBef>
              <a:spcAft>
                <a:spcPct val="0"/>
              </a:spcAft>
              <a:defRPr/>
            </a:pPr>
            <a:r>
              <a:rPr lang="en-US" sz="2800" b="1" dirty="0">
                <a:solidFill>
                  <a:srgbClr val="D87900"/>
                </a:solidFill>
                <a:latin typeface="Calibri"/>
              </a:rPr>
              <a:t>May 29, 2025</a:t>
            </a:r>
            <a:endParaRPr lang="en-US" sz="2800" dirty="0">
              <a:solidFill>
                <a:prstClr val="black"/>
              </a:solidFill>
              <a:latin typeface="Calibri"/>
            </a:endParaRPr>
          </a:p>
          <a:p>
            <a:pPr algn="ctr" defTabSz="457200" eaLnBrk="0" fontAlgn="base" hangingPunct="0">
              <a:spcBef>
                <a:spcPct val="0"/>
              </a:spcBef>
              <a:spcAft>
                <a:spcPct val="0"/>
              </a:spcAft>
              <a:defRPr/>
            </a:pPr>
            <a:endParaRPr lang="en-US" sz="2800" dirty="0">
              <a:solidFill>
                <a:prstClr val="black"/>
              </a:solidFill>
              <a:latin typeface="Calibri"/>
            </a:endParaRPr>
          </a:p>
          <a:p>
            <a:pPr algn="ctr" defTabSz="457200" eaLnBrk="0" fontAlgn="base" hangingPunct="0">
              <a:spcBef>
                <a:spcPct val="0"/>
              </a:spcBef>
              <a:spcAft>
                <a:spcPct val="0"/>
              </a:spcAft>
              <a:defRPr/>
            </a:pPr>
            <a:endParaRPr lang="en-US" sz="2800" dirty="0">
              <a:solidFill>
                <a:prstClr val="black"/>
              </a:solidFill>
              <a:latin typeface="Calibri"/>
            </a:endParaRPr>
          </a:p>
        </p:txBody>
      </p:sp>
      <p:pic>
        <p:nvPicPr>
          <p:cNvPr id="5" name="Picture 4">
            <a:extLst>
              <a:ext uri="{FF2B5EF4-FFF2-40B4-BE49-F238E27FC236}">
                <a16:creationId xmlns:a16="http://schemas.microsoft.com/office/drawing/2014/main" id="{EDC673AF-DAE0-4542-8B98-34E8458416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379571"/>
            <a:ext cx="6705600" cy="1488165"/>
          </a:xfrm>
          <a:prstGeom prst="rect">
            <a:avLst/>
          </a:prstGeom>
        </p:spPr>
      </p:pic>
      <p:sp>
        <p:nvSpPr>
          <p:cNvPr id="9" name="Subtitle 2">
            <a:extLst>
              <a:ext uri="{FF2B5EF4-FFF2-40B4-BE49-F238E27FC236}">
                <a16:creationId xmlns:a16="http://schemas.microsoft.com/office/drawing/2014/main" id="{38F064BB-C452-9D4E-88F7-D98CC66EA9A0}"/>
              </a:ext>
            </a:extLst>
          </p:cNvPr>
          <p:cNvSpPr txBox="1">
            <a:spLocks/>
          </p:cNvSpPr>
          <p:nvPr/>
        </p:nvSpPr>
        <p:spPr>
          <a:xfrm>
            <a:off x="3034672" y="1611699"/>
            <a:ext cx="6122655" cy="98115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None/>
              <a:defRPr/>
            </a:pPr>
            <a:r>
              <a:rPr lang="en-US" sz="2000" b="1" i="1" dirty="0">
                <a:solidFill>
                  <a:prstClr val="black"/>
                </a:solidFill>
                <a:latin typeface="Calibri"/>
                <a:cs typeface="Times New Roman" pitchFamily="18" charset="0"/>
              </a:rPr>
              <a:t>L</a:t>
            </a:r>
            <a:r>
              <a:rPr lang="en-US" sz="2000" i="1" dirty="0">
                <a:solidFill>
                  <a:prstClr val="white">
                    <a:lumMod val="50000"/>
                  </a:prstClr>
                </a:solidFill>
                <a:latin typeface="Calibri"/>
                <a:cs typeface="Times New Roman" pitchFamily="18" charset="0"/>
              </a:rPr>
              <a:t>aw, </a:t>
            </a:r>
            <a:r>
              <a:rPr lang="en-US" sz="2000" b="1" i="1" dirty="0">
                <a:solidFill>
                  <a:prstClr val="black"/>
                </a:solidFill>
                <a:latin typeface="Calibri"/>
                <a:cs typeface="Times New Roman" pitchFamily="18" charset="0"/>
              </a:rPr>
              <a:t>E</a:t>
            </a:r>
            <a:r>
              <a:rPr lang="en-US" sz="2000" i="1" dirty="0">
                <a:solidFill>
                  <a:prstClr val="white">
                    <a:lumMod val="50000"/>
                  </a:prstClr>
                </a:solidFill>
                <a:latin typeface="Calibri"/>
                <a:cs typeface="Times New Roman" pitchFamily="18" charset="0"/>
              </a:rPr>
              <a:t>thics and </a:t>
            </a:r>
            <a:r>
              <a:rPr lang="en-US" sz="2000" b="1" i="1" dirty="0">
                <a:solidFill>
                  <a:prstClr val="black"/>
                </a:solidFill>
                <a:latin typeface="Calibri"/>
                <a:cs typeface="Times New Roman" pitchFamily="18" charset="0"/>
              </a:rPr>
              <a:t>G</a:t>
            </a:r>
            <a:r>
              <a:rPr lang="en-US" sz="2000" i="1" dirty="0">
                <a:solidFill>
                  <a:prstClr val="white">
                    <a:lumMod val="50000"/>
                  </a:prstClr>
                </a:solidFill>
                <a:latin typeface="Calibri"/>
                <a:cs typeface="Times New Roman" pitchFamily="18" charset="0"/>
              </a:rPr>
              <a:t>overnance for </a:t>
            </a:r>
            <a:r>
              <a:rPr lang="en-US" sz="2000" b="1" i="1" dirty="0">
                <a:solidFill>
                  <a:prstClr val="black"/>
                </a:solidFill>
                <a:latin typeface="Calibri"/>
                <a:cs typeface="Times New Roman" pitchFamily="18" charset="0"/>
              </a:rPr>
              <a:t>A</a:t>
            </a:r>
            <a:r>
              <a:rPr lang="en-US" sz="2000" i="1" dirty="0">
                <a:solidFill>
                  <a:prstClr val="white">
                    <a:lumMod val="50000"/>
                  </a:prstClr>
                </a:solidFill>
                <a:latin typeface="Calibri"/>
                <a:cs typeface="Times New Roman" pitchFamily="18" charset="0"/>
              </a:rPr>
              <a:t>ll </a:t>
            </a:r>
            <a:r>
              <a:rPr lang="en-US" sz="2000" b="1" i="1" dirty="0">
                <a:solidFill>
                  <a:prstClr val="black"/>
                </a:solidFill>
                <a:latin typeface="Calibri"/>
                <a:cs typeface="Times New Roman" pitchFamily="18" charset="0"/>
              </a:rPr>
              <a:t>L</a:t>
            </a:r>
            <a:r>
              <a:rPr lang="en-US" sz="2000" i="1" dirty="0">
                <a:solidFill>
                  <a:prstClr val="white">
                    <a:lumMod val="50000"/>
                  </a:prstClr>
                </a:solidFill>
                <a:latin typeface="Calibri"/>
                <a:cs typeface="Times New Roman" pitchFamily="18" charset="0"/>
              </a:rPr>
              <a:t>eaders, including an </a:t>
            </a:r>
            <a:r>
              <a:rPr lang="en-US" sz="2000" b="1" i="1" dirty="0">
                <a:solidFill>
                  <a:prstClr val="black"/>
                </a:solidFill>
                <a:latin typeface="Calibri"/>
                <a:cs typeface="Times New Roman" pitchFamily="18" charset="0"/>
              </a:rPr>
              <a:t>O</a:t>
            </a:r>
            <a:r>
              <a:rPr lang="en-US" sz="2000" i="1" dirty="0">
                <a:solidFill>
                  <a:prstClr val="white">
                    <a:lumMod val="50000"/>
                  </a:prstClr>
                </a:solidFill>
                <a:latin typeface="Calibri"/>
                <a:cs typeface="Times New Roman" pitchFamily="18" charset="0"/>
              </a:rPr>
              <a:t>verview of </a:t>
            </a:r>
            <a:r>
              <a:rPr lang="en-US" sz="2000" b="1" i="1" dirty="0">
                <a:solidFill>
                  <a:prstClr val="black"/>
                </a:solidFill>
                <a:latin typeface="Calibri"/>
                <a:cs typeface="Times New Roman" pitchFamily="18" charset="0"/>
              </a:rPr>
              <a:t>N</a:t>
            </a:r>
            <a:r>
              <a:rPr lang="en-US" sz="2000" i="1" dirty="0">
                <a:solidFill>
                  <a:prstClr val="white">
                    <a:lumMod val="50000"/>
                  </a:prstClr>
                </a:solidFill>
                <a:latin typeface="Calibri"/>
                <a:cs typeface="Times New Roman" pitchFamily="18" charset="0"/>
              </a:rPr>
              <a:t>ew and </a:t>
            </a:r>
            <a:r>
              <a:rPr lang="en-US" sz="2000" b="1" i="1" dirty="0">
                <a:solidFill>
                  <a:prstClr val="black"/>
                </a:solidFill>
                <a:latin typeface="Calibri"/>
                <a:cs typeface="Times New Roman" pitchFamily="18" charset="0"/>
              </a:rPr>
              <a:t>E</a:t>
            </a:r>
            <a:r>
              <a:rPr lang="en-US" sz="2000" i="1" dirty="0">
                <a:solidFill>
                  <a:prstClr val="white">
                    <a:lumMod val="50000"/>
                  </a:prstClr>
                </a:solidFill>
                <a:latin typeface="Calibri"/>
                <a:cs typeface="Times New Roman" pitchFamily="18" charset="0"/>
              </a:rPr>
              <a:t>merging Issues</a:t>
            </a:r>
            <a:endParaRPr lang="en-US" sz="2000" dirty="0">
              <a:solidFill>
                <a:prstClr val="white">
                  <a:lumMod val="50000"/>
                </a:prstClr>
              </a:solidFill>
              <a:latin typeface="Calibri"/>
              <a:cs typeface="Arial" pitchFamily="34" charset="0"/>
            </a:endParaRPr>
          </a:p>
          <a:p>
            <a:pPr fontAlgn="base">
              <a:spcAft>
                <a:spcPct val="0"/>
              </a:spcAft>
              <a:buNone/>
              <a:defRPr/>
            </a:pPr>
            <a:endParaRPr lang="en-US" sz="2000" dirty="0">
              <a:solidFill>
                <a:srgbClr val="FF0000"/>
              </a:solidFill>
              <a:latin typeface="Calibri"/>
            </a:endParaRPr>
          </a:p>
        </p:txBody>
      </p:sp>
    </p:spTree>
    <p:extLst>
      <p:ext uri="{BB962C8B-B14F-4D97-AF65-F5344CB8AC3E}">
        <p14:creationId xmlns:p14="http://schemas.microsoft.com/office/powerpoint/2010/main" val="1643316432"/>
      </p:ext>
    </p:extLst>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2B205-972B-4D5C-046B-2543B8E448E7}"/>
              </a:ext>
            </a:extLst>
          </p:cNvPr>
          <p:cNvSpPr>
            <a:spLocks noGrp="1"/>
          </p:cNvSpPr>
          <p:nvPr>
            <p:ph type="title"/>
          </p:nvPr>
        </p:nvSpPr>
        <p:spPr/>
        <p:txBody>
          <a:bodyPr/>
          <a:lstStyle/>
          <a:p>
            <a:r>
              <a:rPr lang="en-US" dirty="0"/>
              <a:t>Presenters/Partnership</a:t>
            </a:r>
          </a:p>
        </p:txBody>
      </p:sp>
      <p:sp>
        <p:nvSpPr>
          <p:cNvPr id="3" name="Content Placeholder 2">
            <a:extLst>
              <a:ext uri="{FF2B5EF4-FFF2-40B4-BE49-F238E27FC236}">
                <a16:creationId xmlns:a16="http://schemas.microsoft.com/office/drawing/2014/main" id="{2E66CD79-BDC1-9F74-D60F-45B3B627F52A}"/>
              </a:ext>
            </a:extLst>
          </p:cNvPr>
          <p:cNvSpPr>
            <a:spLocks noGrp="1"/>
          </p:cNvSpPr>
          <p:nvPr>
            <p:ph idx="1"/>
          </p:nvPr>
        </p:nvSpPr>
        <p:spPr>
          <a:xfrm>
            <a:off x="1981200" y="1600200"/>
            <a:ext cx="8229600" cy="4756150"/>
          </a:xfrm>
        </p:spPr>
        <p:txBody>
          <a:bodyPr>
            <a:normAutofit/>
          </a:bodyPr>
          <a:lstStyle/>
          <a:p>
            <a:pPr defTabSz="457200" eaLnBrk="0" fontAlgn="base" hangingPunct="0">
              <a:spcBef>
                <a:spcPct val="0"/>
              </a:spcBef>
              <a:spcAft>
                <a:spcPct val="0"/>
              </a:spcAft>
              <a:defRPr/>
            </a:pPr>
            <a:r>
              <a:rPr lang="en-US" sz="3200" b="1" dirty="0">
                <a:solidFill>
                  <a:srgbClr val="000000"/>
                </a:solidFill>
              </a:rPr>
              <a:t>LEGAL ONE and New Jersey Schools Insurance Group</a:t>
            </a:r>
          </a:p>
          <a:p>
            <a:pPr defTabSz="457200" eaLnBrk="0" fontAlgn="base" hangingPunct="0">
              <a:spcBef>
                <a:spcPct val="0"/>
              </a:spcBef>
              <a:spcAft>
                <a:spcPct val="0"/>
              </a:spcAft>
              <a:defRPr/>
            </a:pPr>
            <a:endParaRPr lang="en-US" b="1" dirty="0">
              <a:solidFill>
                <a:srgbClr val="000000"/>
              </a:solidFill>
            </a:endParaRPr>
          </a:p>
          <a:p>
            <a:pPr defTabSz="457200" eaLnBrk="0" fontAlgn="base" hangingPunct="0">
              <a:spcBef>
                <a:spcPct val="0"/>
              </a:spcBef>
              <a:spcAft>
                <a:spcPct val="0"/>
              </a:spcAft>
              <a:defRPr/>
            </a:pPr>
            <a:r>
              <a:rPr lang="en-US" sz="3200" b="1" dirty="0">
                <a:solidFill>
                  <a:srgbClr val="000000"/>
                </a:solidFill>
              </a:rPr>
              <a:t>David Nash, Esq., </a:t>
            </a:r>
            <a:r>
              <a:rPr lang="en-US" sz="3200" i="1" dirty="0">
                <a:solidFill>
                  <a:srgbClr val="000000"/>
                </a:solidFill>
              </a:rPr>
              <a:t>Director of Legal Education and National Outreach</a:t>
            </a:r>
          </a:p>
          <a:p>
            <a:pPr defTabSz="457200" eaLnBrk="0" fontAlgn="base" hangingPunct="0">
              <a:spcBef>
                <a:spcPct val="0"/>
              </a:spcBef>
              <a:spcAft>
                <a:spcPct val="0"/>
              </a:spcAft>
              <a:defRPr/>
            </a:pPr>
            <a:endParaRPr lang="en-US" i="1" dirty="0">
              <a:solidFill>
                <a:srgbClr val="000000"/>
              </a:solidFill>
            </a:endParaRPr>
          </a:p>
          <a:p>
            <a:pPr defTabSz="457200" eaLnBrk="0" fontAlgn="base" hangingPunct="0">
              <a:spcBef>
                <a:spcPct val="0"/>
              </a:spcBef>
              <a:spcAft>
                <a:spcPct val="0"/>
              </a:spcAft>
              <a:defRPr/>
            </a:pPr>
            <a:r>
              <a:rPr lang="en-US" sz="3200" b="1" dirty="0">
                <a:solidFill>
                  <a:srgbClr val="000000"/>
                </a:solidFill>
              </a:rPr>
              <a:t>Rebecca Gold, </a:t>
            </a:r>
            <a:r>
              <a:rPr lang="en-US" sz="3200" i="1" dirty="0">
                <a:solidFill>
                  <a:srgbClr val="000000"/>
                </a:solidFill>
              </a:rPr>
              <a:t>LEGAL ONE Consultant</a:t>
            </a:r>
            <a:endParaRPr lang="en-US" i="1" dirty="0">
              <a:solidFill>
                <a:srgbClr val="000000"/>
              </a:solidFill>
            </a:endParaRPr>
          </a:p>
          <a:p>
            <a:pPr marL="0" indent="0" defTabSz="457200" eaLnBrk="0" fontAlgn="base" hangingPunct="0">
              <a:spcBef>
                <a:spcPct val="0"/>
              </a:spcBef>
              <a:spcAft>
                <a:spcPct val="0"/>
              </a:spcAft>
              <a:buNone/>
              <a:defRPr/>
            </a:pPr>
            <a:endParaRPr lang="en-US" sz="3200" i="1" dirty="0">
              <a:solidFill>
                <a:srgbClr val="000000"/>
              </a:solidFill>
            </a:endParaRPr>
          </a:p>
          <a:p>
            <a:endParaRPr lang="en-US" dirty="0"/>
          </a:p>
        </p:txBody>
      </p:sp>
      <p:sp>
        <p:nvSpPr>
          <p:cNvPr id="4" name="Slide Number Placeholder 3">
            <a:extLst>
              <a:ext uri="{FF2B5EF4-FFF2-40B4-BE49-F238E27FC236}">
                <a16:creationId xmlns:a16="http://schemas.microsoft.com/office/drawing/2014/main" id="{107CE17A-182F-A598-7181-AD287274FB18}"/>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14</a:t>
            </a:fld>
            <a:endParaRPr lang="en-US" dirty="0">
              <a:solidFill>
                <a:prstClr val="black">
                  <a:tint val="75000"/>
                </a:prstClr>
              </a:solidFill>
            </a:endParaRPr>
          </a:p>
        </p:txBody>
      </p:sp>
    </p:spTree>
    <p:extLst>
      <p:ext uri="{BB962C8B-B14F-4D97-AF65-F5344CB8AC3E}">
        <p14:creationId xmlns:p14="http://schemas.microsoft.com/office/powerpoint/2010/main" val="3948213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DISCLAIMER</a:t>
            </a:r>
          </a:p>
        </p:txBody>
      </p:sp>
      <p:sp>
        <p:nvSpPr>
          <p:cNvPr id="3" name="Content Placeholder 2"/>
          <p:cNvSpPr>
            <a:spLocks noGrp="1"/>
          </p:cNvSpPr>
          <p:nvPr>
            <p:ph idx="1"/>
          </p:nvPr>
        </p:nvSpPr>
        <p:spPr/>
        <p:txBody>
          <a:bodyPr/>
          <a:lstStyle/>
          <a:p>
            <a:pPr marL="0" indent="0" algn="ctr">
              <a:buNone/>
            </a:pPr>
            <a:r>
              <a:rPr lang="en-US" sz="2200" dirty="0"/>
              <a:t>This presentation is intended as a summary of law only and is not meant as legal advice. Please consult your attorney to obtain legal advice.</a:t>
            </a:r>
          </a:p>
          <a:p>
            <a:pPr marL="0" indent="0" algn="ctr">
              <a:buNone/>
            </a:pPr>
            <a:endParaRPr lang="en-US" sz="2200" dirty="0"/>
          </a:p>
          <a:p>
            <a:pPr marL="0" indent="0" algn="ctr">
              <a:buNone/>
            </a:pPr>
            <a:endParaRPr lang="en-US" sz="2200" dirty="0"/>
          </a:p>
          <a:p>
            <a:pPr marL="0" indent="0" algn="ctr">
              <a:buNone/>
            </a:pPr>
            <a:endParaRPr lang="en-US" sz="2200" dirty="0"/>
          </a:p>
          <a:p>
            <a:pPr marL="0" indent="0" algn="ctr">
              <a:buNone/>
            </a:pPr>
            <a:endParaRPr lang="en-US" sz="2200" dirty="0"/>
          </a:p>
          <a:p>
            <a:pPr marL="0" indent="0" algn="ctr">
              <a:buNone/>
            </a:pPr>
            <a:r>
              <a:rPr lang="en-US" sz="2000" dirty="0"/>
              <a:t>Participants are authorized to use the LEGAL ONE materials provided in this training to offer turnkey training within the respective participant's school district or place of employment, provided that participants provide proper credit to LEGAL ONE for having developed said materials and further provided that such turnkey training is offered at no charge.</a:t>
            </a:r>
          </a:p>
          <a:p>
            <a:pPr marL="0" indent="0" algn="ctr">
              <a:buNone/>
            </a:pPr>
            <a:endParaRPr lang="en-US" sz="2200" dirty="0"/>
          </a:p>
        </p:txBody>
      </p:sp>
      <p:sp>
        <p:nvSpPr>
          <p:cNvPr id="4" name="Slide Number Placeholder 3">
            <a:extLst>
              <a:ext uri="{FF2B5EF4-FFF2-40B4-BE49-F238E27FC236}">
                <a16:creationId xmlns:a16="http://schemas.microsoft.com/office/drawing/2014/main" id="{94191B65-4F19-DB4D-AB0C-8EFAA9351167}"/>
              </a:ext>
            </a:extLst>
          </p:cNvPr>
          <p:cNvSpPr>
            <a:spLocks noGrp="1"/>
          </p:cNvSpPr>
          <p:nvPr>
            <p:ph type="sldNum" sz="quarter" idx="12"/>
          </p:nvPr>
        </p:nvSpPr>
        <p:spPr/>
        <p:txBody>
          <a:bodyPr/>
          <a:lstStyle/>
          <a:p>
            <a:pPr defTabSz="457189">
              <a:defRPr/>
            </a:pPr>
            <a:fld id="{E443D2D3-79D4-425E-A51E-1C8F275C5E7B}" type="slidenum">
              <a:rPr lang="en-US">
                <a:solidFill>
                  <a:prstClr val="black">
                    <a:lumMod val="50000"/>
                    <a:lumOff val="50000"/>
                  </a:prstClr>
                </a:solidFill>
                <a:latin typeface="Calibri"/>
              </a:rPr>
              <a:pPr defTabSz="457189">
                <a:defRPr/>
              </a:pPr>
              <a:t>15</a:t>
            </a:fld>
            <a:endParaRPr lang="en-US" dirty="0">
              <a:solidFill>
                <a:prstClr val="black">
                  <a:lumMod val="50000"/>
                  <a:lumOff val="50000"/>
                </a:prstClr>
              </a:solidFill>
              <a:latin typeface="Calibri"/>
            </a:endParaRPr>
          </a:p>
        </p:txBody>
      </p:sp>
      <p:pic>
        <p:nvPicPr>
          <p:cNvPr id="1026" name="Picture 2" descr="C:\Users\tmoore\AppData\Local\Microsoft\Windows\Temporary Internet Files\Content.IE5\8YGQJA2R\MC900318880[2].wmf"/>
          <p:cNvPicPr>
            <a:picLocks noChangeAspect="1" noChangeArrowheads="1"/>
          </p:cNvPicPr>
          <p:nvPr/>
        </p:nvPicPr>
        <p:blipFill>
          <a:blip r:embed="rId2" cstate="print"/>
          <a:srcRect/>
          <a:stretch>
            <a:fillRect/>
          </a:stretch>
        </p:blipFill>
        <p:spPr bwMode="auto">
          <a:xfrm>
            <a:off x="5455920" y="2959895"/>
            <a:ext cx="1280160" cy="1121664"/>
          </a:xfrm>
          <a:prstGeom prst="rect">
            <a:avLst/>
          </a:prstGeom>
          <a:noFill/>
        </p:spPr>
      </p:pic>
    </p:spTree>
    <p:extLst>
      <p:ext uri="{BB962C8B-B14F-4D97-AF65-F5344CB8AC3E}">
        <p14:creationId xmlns:p14="http://schemas.microsoft.com/office/powerpoint/2010/main" val="1299438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43E2E-733E-3FE7-4B6D-CD05E4DB2635}"/>
              </a:ext>
            </a:extLst>
          </p:cNvPr>
          <p:cNvSpPr>
            <a:spLocks noGrp="1"/>
          </p:cNvSpPr>
          <p:nvPr>
            <p:ph type="title"/>
          </p:nvPr>
        </p:nvSpPr>
        <p:spPr/>
        <p:txBody>
          <a:bodyPr/>
          <a:lstStyle/>
          <a:p>
            <a:r>
              <a:rPr lang="en-US" dirty="0"/>
              <a:t>Key Topics</a:t>
            </a:r>
          </a:p>
        </p:txBody>
      </p:sp>
      <p:sp>
        <p:nvSpPr>
          <p:cNvPr id="3" name="Content Placeholder 2">
            <a:extLst>
              <a:ext uri="{FF2B5EF4-FFF2-40B4-BE49-F238E27FC236}">
                <a16:creationId xmlns:a16="http://schemas.microsoft.com/office/drawing/2014/main" id="{C436F64C-357E-FD2B-3466-3507B8E7A3FF}"/>
              </a:ext>
            </a:extLst>
          </p:cNvPr>
          <p:cNvSpPr>
            <a:spLocks noGrp="1"/>
          </p:cNvSpPr>
          <p:nvPr>
            <p:ph idx="1"/>
          </p:nvPr>
        </p:nvSpPr>
        <p:spPr/>
        <p:txBody>
          <a:bodyPr>
            <a:normAutofit fontScale="92500"/>
          </a:bodyPr>
          <a:lstStyle/>
          <a:p>
            <a:r>
              <a:rPr lang="en-US" dirty="0"/>
              <a:t>Staff recruitment and hiring </a:t>
            </a:r>
          </a:p>
          <a:p>
            <a:r>
              <a:rPr lang="en-US" dirty="0"/>
              <a:t>Onboarding</a:t>
            </a:r>
          </a:p>
          <a:p>
            <a:r>
              <a:rPr lang="en-US" dirty="0"/>
              <a:t>Mandated professional learning. </a:t>
            </a:r>
          </a:p>
          <a:p>
            <a:r>
              <a:rPr lang="en-US" dirty="0"/>
              <a:t>Key questions to be addressed include: </a:t>
            </a:r>
          </a:p>
          <a:p>
            <a:pPr lvl="1"/>
            <a:r>
              <a:rPr lang="en-US" dirty="0"/>
              <a:t>What processes need to be followed when screening potential new hires? </a:t>
            </a:r>
          </a:p>
          <a:p>
            <a:pPr lvl="1"/>
            <a:r>
              <a:rPr lang="en-US" dirty="0"/>
              <a:t>What are the key steps to the onboarding process?  </a:t>
            </a:r>
          </a:p>
          <a:p>
            <a:pPr lvl="1"/>
            <a:r>
              <a:rPr lang="en-US" dirty="0"/>
              <a:t>How do we ensure that staff members are properly trained and understand how to address a wide range of legal issues that may arise, including bullying, substance use, suicidal ideation, threat assessment and more. </a:t>
            </a:r>
          </a:p>
          <a:p>
            <a:pPr lvl="1"/>
            <a:r>
              <a:rPr lang="en-US" dirty="0"/>
              <a:t>What is the potential liability for the school district when this process breaks down?- How do you effectively use the resources available through NJSIG in this process?</a:t>
            </a:r>
          </a:p>
        </p:txBody>
      </p:sp>
      <p:sp>
        <p:nvSpPr>
          <p:cNvPr id="4" name="Slide Number Placeholder 3">
            <a:extLst>
              <a:ext uri="{FF2B5EF4-FFF2-40B4-BE49-F238E27FC236}">
                <a16:creationId xmlns:a16="http://schemas.microsoft.com/office/drawing/2014/main" id="{20DDC480-F3A2-DC9C-5653-88D7639129BA}"/>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16</a:t>
            </a:fld>
            <a:endParaRPr lang="en-US" dirty="0">
              <a:solidFill>
                <a:prstClr val="black">
                  <a:tint val="75000"/>
                </a:prstClr>
              </a:solidFill>
            </a:endParaRPr>
          </a:p>
        </p:txBody>
      </p:sp>
    </p:spTree>
    <p:extLst>
      <p:ext uri="{BB962C8B-B14F-4D97-AF65-F5344CB8AC3E}">
        <p14:creationId xmlns:p14="http://schemas.microsoft.com/office/powerpoint/2010/main" val="3309681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0FB2E-32BD-BDFE-2817-C83B571FFF49}"/>
              </a:ext>
            </a:extLst>
          </p:cNvPr>
          <p:cNvSpPr>
            <a:spLocks noGrp="1"/>
          </p:cNvSpPr>
          <p:nvPr>
            <p:ph type="title"/>
          </p:nvPr>
        </p:nvSpPr>
        <p:spPr/>
        <p:txBody>
          <a:bodyPr>
            <a:normAutofit/>
          </a:bodyPr>
          <a:lstStyle/>
          <a:p>
            <a:r>
              <a:rPr lang="en-US" dirty="0"/>
              <a:t>The Importance of Human Resources </a:t>
            </a:r>
          </a:p>
        </p:txBody>
      </p:sp>
      <p:sp>
        <p:nvSpPr>
          <p:cNvPr id="3" name="Content Placeholder 2">
            <a:extLst>
              <a:ext uri="{FF2B5EF4-FFF2-40B4-BE49-F238E27FC236}">
                <a16:creationId xmlns:a16="http://schemas.microsoft.com/office/drawing/2014/main" id="{2E9E1525-F3A5-DC5B-781A-04A6B91BE305}"/>
              </a:ext>
            </a:extLst>
          </p:cNvPr>
          <p:cNvSpPr>
            <a:spLocks noGrp="1"/>
          </p:cNvSpPr>
          <p:nvPr>
            <p:ph idx="1"/>
          </p:nvPr>
        </p:nvSpPr>
        <p:spPr/>
        <p:txBody>
          <a:bodyPr/>
          <a:lstStyle/>
          <a:p>
            <a:r>
              <a:rPr lang="en-US" dirty="0"/>
              <a:t>There is no “easing in” – Day 1 is go time!</a:t>
            </a:r>
          </a:p>
          <a:p>
            <a:r>
              <a:rPr lang="en-US" dirty="0"/>
              <a:t>Staffing Quality matters in order to:</a:t>
            </a:r>
          </a:p>
          <a:p>
            <a:pPr lvl="1"/>
            <a:r>
              <a:rPr lang="en-US" dirty="0"/>
              <a:t>Promote academic success of students</a:t>
            </a:r>
          </a:p>
          <a:p>
            <a:pPr lvl="1"/>
            <a:r>
              <a:rPr lang="en-US" dirty="0"/>
              <a:t>Ensure safe, healthy, respectful environment</a:t>
            </a:r>
          </a:p>
          <a:p>
            <a:r>
              <a:rPr lang="en-US" dirty="0"/>
              <a:t>HR is an art as much as a science</a:t>
            </a:r>
          </a:p>
          <a:p>
            <a:r>
              <a:rPr lang="en-US" dirty="0"/>
              <a:t>Creativity and Attention to Detail Are Essential</a:t>
            </a:r>
          </a:p>
          <a:p>
            <a:r>
              <a:rPr lang="en-US" dirty="0"/>
              <a:t>Relationships, Relationships, Relationships!</a:t>
            </a:r>
          </a:p>
          <a:p>
            <a:endParaRPr lang="en-US" dirty="0"/>
          </a:p>
        </p:txBody>
      </p:sp>
      <p:sp>
        <p:nvSpPr>
          <p:cNvPr id="4" name="Slide Number Placeholder 3">
            <a:extLst>
              <a:ext uri="{FF2B5EF4-FFF2-40B4-BE49-F238E27FC236}">
                <a16:creationId xmlns:a16="http://schemas.microsoft.com/office/drawing/2014/main" id="{C1023B63-5A2B-657C-BDDA-E6D92D1F6F1D}"/>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17</a:t>
            </a:fld>
            <a:endParaRPr lang="en-US" dirty="0">
              <a:solidFill>
                <a:prstClr val="black">
                  <a:tint val="75000"/>
                </a:prstClr>
              </a:solidFill>
            </a:endParaRPr>
          </a:p>
        </p:txBody>
      </p:sp>
    </p:spTree>
    <p:extLst>
      <p:ext uri="{BB962C8B-B14F-4D97-AF65-F5344CB8AC3E}">
        <p14:creationId xmlns:p14="http://schemas.microsoft.com/office/powerpoint/2010/main" val="1519583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E92B9-7FF4-835B-D5C3-E02C329E9293}"/>
              </a:ext>
            </a:extLst>
          </p:cNvPr>
          <p:cNvSpPr>
            <a:spLocks noGrp="1"/>
          </p:cNvSpPr>
          <p:nvPr>
            <p:ph type="title"/>
          </p:nvPr>
        </p:nvSpPr>
        <p:spPr/>
        <p:txBody>
          <a:bodyPr/>
          <a:lstStyle/>
          <a:p>
            <a:r>
              <a:rPr lang="en-US" dirty="0"/>
              <a:t>HR Budgeting – A True Balancing Act!</a:t>
            </a:r>
          </a:p>
        </p:txBody>
      </p:sp>
      <p:sp>
        <p:nvSpPr>
          <p:cNvPr id="3" name="Content Placeholder 2">
            <a:extLst>
              <a:ext uri="{FF2B5EF4-FFF2-40B4-BE49-F238E27FC236}">
                <a16:creationId xmlns:a16="http://schemas.microsoft.com/office/drawing/2014/main" id="{626AD783-FAE8-E2F7-14FA-AA901CE44B1C}"/>
              </a:ext>
            </a:extLst>
          </p:cNvPr>
          <p:cNvSpPr>
            <a:spLocks noGrp="1"/>
          </p:cNvSpPr>
          <p:nvPr>
            <p:ph idx="1"/>
          </p:nvPr>
        </p:nvSpPr>
        <p:spPr/>
        <p:txBody>
          <a:bodyPr>
            <a:normAutofit fontScale="92500" lnSpcReduction="10000"/>
          </a:bodyPr>
          <a:lstStyle/>
          <a:p>
            <a:r>
              <a:rPr lang="en-US" dirty="0"/>
              <a:t>Open Positions</a:t>
            </a:r>
          </a:p>
          <a:p>
            <a:r>
              <a:rPr lang="en-US" dirty="0"/>
              <a:t>Staffing Efficiencies</a:t>
            </a:r>
          </a:p>
          <a:p>
            <a:r>
              <a:rPr lang="en-US" dirty="0"/>
              <a:t>Potential Health and Safety, Legal Liability Exposure</a:t>
            </a:r>
          </a:p>
          <a:p>
            <a:pPr lvl="1"/>
            <a:r>
              <a:rPr lang="en-US" dirty="0"/>
              <a:t>E.g. lack of school nurse</a:t>
            </a:r>
          </a:p>
          <a:p>
            <a:r>
              <a:rPr lang="en-US" dirty="0"/>
              <a:t>Understanding budget caps</a:t>
            </a:r>
          </a:p>
          <a:p>
            <a:r>
              <a:rPr lang="en-US" dirty="0"/>
              <a:t>Breakage/Retirements</a:t>
            </a:r>
          </a:p>
          <a:p>
            <a:r>
              <a:rPr lang="en-US" dirty="0"/>
              <a:t>During Negotiations</a:t>
            </a:r>
          </a:p>
          <a:p>
            <a:r>
              <a:rPr lang="en-US" dirty="0"/>
              <a:t>Projecting State Funding</a:t>
            </a:r>
          </a:p>
          <a:p>
            <a:r>
              <a:rPr lang="en-US" dirty="0"/>
              <a:t>Going Beyond Step 1</a:t>
            </a:r>
          </a:p>
          <a:p>
            <a:r>
              <a:rPr lang="en-US" dirty="0"/>
              <a:t>Emergencies!</a:t>
            </a:r>
          </a:p>
        </p:txBody>
      </p:sp>
      <p:sp>
        <p:nvSpPr>
          <p:cNvPr id="4" name="Slide Number Placeholder 3">
            <a:extLst>
              <a:ext uri="{FF2B5EF4-FFF2-40B4-BE49-F238E27FC236}">
                <a16:creationId xmlns:a16="http://schemas.microsoft.com/office/drawing/2014/main" id="{1383E217-0C65-ACAF-0448-4FE0A4E77F1A}"/>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18</a:t>
            </a:fld>
            <a:endParaRPr lang="en-US" dirty="0">
              <a:solidFill>
                <a:prstClr val="black">
                  <a:tint val="75000"/>
                </a:prstClr>
              </a:solidFill>
            </a:endParaRPr>
          </a:p>
        </p:txBody>
      </p:sp>
    </p:spTree>
    <p:extLst>
      <p:ext uri="{BB962C8B-B14F-4D97-AF65-F5344CB8AC3E}">
        <p14:creationId xmlns:p14="http://schemas.microsoft.com/office/powerpoint/2010/main" val="3979211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54F82-C466-B539-315A-4F9677ABCDA8}"/>
              </a:ext>
            </a:extLst>
          </p:cNvPr>
          <p:cNvSpPr>
            <a:spLocks noGrp="1"/>
          </p:cNvSpPr>
          <p:nvPr>
            <p:ph type="title"/>
          </p:nvPr>
        </p:nvSpPr>
        <p:spPr/>
        <p:txBody>
          <a:bodyPr/>
          <a:lstStyle/>
          <a:p>
            <a:r>
              <a:rPr lang="en-US" dirty="0"/>
              <a:t>For Every Season …</a:t>
            </a:r>
          </a:p>
        </p:txBody>
      </p:sp>
      <p:sp>
        <p:nvSpPr>
          <p:cNvPr id="3" name="Content Placeholder 2">
            <a:extLst>
              <a:ext uri="{FF2B5EF4-FFF2-40B4-BE49-F238E27FC236}">
                <a16:creationId xmlns:a16="http://schemas.microsoft.com/office/drawing/2014/main" id="{CF55EB6F-2749-108E-979C-E57516BFE334}"/>
              </a:ext>
            </a:extLst>
          </p:cNvPr>
          <p:cNvSpPr>
            <a:spLocks noGrp="1"/>
          </p:cNvSpPr>
          <p:nvPr>
            <p:ph idx="1"/>
          </p:nvPr>
        </p:nvSpPr>
        <p:spPr/>
        <p:txBody>
          <a:bodyPr>
            <a:normAutofit/>
          </a:bodyPr>
          <a:lstStyle/>
          <a:p>
            <a:pPr lvl="1"/>
            <a:r>
              <a:rPr lang="en-US" dirty="0"/>
              <a:t>Starting the School Year/Fall (Onboarding, Essential PD, Prep Time, Plan B for Staffing Gaps, Staff Accommodations, New Mandates, Working with Unions, Politics, etc.)</a:t>
            </a:r>
          </a:p>
          <a:p>
            <a:pPr lvl="1"/>
            <a:r>
              <a:rPr lang="en-US" dirty="0"/>
              <a:t>Winter (Attendance, Performance Issues, Staff Complaints, Holidays, Budgeting, etc.)</a:t>
            </a:r>
          </a:p>
          <a:p>
            <a:pPr lvl="1"/>
            <a:r>
              <a:rPr lang="en-US" dirty="0"/>
              <a:t>Spring (Recruitment, Hiring, Renewal/Nonrenewal, Summative Evals, Tenure Charges, etc.)</a:t>
            </a:r>
          </a:p>
          <a:p>
            <a:pPr lvl="1"/>
            <a:r>
              <a:rPr lang="en-US" dirty="0"/>
              <a:t>Summer (Goal Setting, Reflection, Reorganization, CAPs, prep for opening, Summer Shenanigans)</a:t>
            </a:r>
          </a:p>
          <a:p>
            <a:endParaRPr lang="en-US" dirty="0"/>
          </a:p>
        </p:txBody>
      </p:sp>
      <p:sp>
        <p:nvSpPr>
          <p:cNvPr id="4" name="Slide Number Placeholder 3">
            <a:extLst>
              <a:ext uri="{FF2B5EF4-FFF2-40B4-BE49-F238E27FC236}">
                <a16:creationId xmlns:a16="http://schemas.microsoft.com/office/drawing/2014/main" id="{315A3D3D-920A-4468-3C1D-C58D4431D134}"/>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19</a:t>
            </a:fld>
            <a:endParaRPr lang="en-US" dirty="0">
              <a:solidFill>
                <a:prstClr val="black">
                  <a:tint val="75000"/>
                </a:prstClr>
              </a:solidFill>
            </a:endParaRPr>
          </a:p>
        </p:txBody>
      </p:sp>
    </p:spTree>
    <p:extLst>
      <p:ext uri="{BB962C8B-B14F-4D97-AF65-F5344CB8AC3E}">
        <p14:creationId xmlns:p14="http://schemas.microsoft.com/office/powerpoint/2010/main" val="4089532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AC2A1D61-9F1C-4BF8-9A70-99513F91746F}"/>
              </a:ext>
            </a:extLst>
          </p:cNvPr>
          <p:cNvGrpSpPr/>
          <p:nvPr/>
        </p:nvGrpSpPr>
        <p:grpSpPr>
          <a:xfrm>
            <a:off x="-36164" y="-1997531"/>
            <a:ext cx="13447522" cy="9892021"/>
            <a:chOff x="-1865119" y="-4514850"/>
            <a:chExt cx="13447522" cy="9892021"/>
          </a:xfrm>
        </p:grpSpPr>
        <p:sp>
          <p:nvSpPr>
            <p:cNvPr id="23" name="Rectangle 22">
              <a:extLst>
                <a:ext uri="{FF2B5EF4-FFF2-40B4-BE49-F238E27FC236}">
                  <a16:creationId xmlns:a16="http://schemas.microsoft.com/office/drawing/2014/main" id="{F7D811D3-3125-45B9-9E45-A992D4908632}"/>
                </a:ext>
              </a:extLst>
            </p:cNvPr>
            <p:cNvSpPr/>
            <p:nvPr/>
          </p:nvSpPr>
          <p:spPr>
            <a:xfrm rot="16200000" flipH="1">
              <a:off x="383116" y="-6763085"/>
              <a:ext cx="8951051" cy="134475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15B95C84-8D17-44CF-9AA5-079338C9CE7A}"/>
                </a:ext>
              </a:extLst>
            </p:cNvPr>
            <p:cNvSpPr/>
            <p:nvPr/>
          </p:nvSpPr>
          <p:spPr>
            <a:xfrm rot="10800000" flipH="1">
              <a:off x="-1181451" y="4430063"/>
              <a:ext cx="1706062" cy="947108"/>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grpSp>
        <p:nvGrpSpPr>
          <p:cNvPr id="25" name="Group 24">
            <a:extLst>
              <a:ext uri="{FF2B5EF4-FFF2-40B4-BE49-F238E27FC236}">
                <a16:creationId xmlns:a16="http://schemas.microsoft.com/office/drawing/2014/main" id="{065DB55E-0D03-48DF-AFA6-EED728460113}"/>
              </a:ext>
            </a:extLst>
          </p:cNvPr>
          <p:cNvGrpSpPr/>
          <p:nvPr/>
        </p:nvGrpSpPr>
        <p:grpSpPr>
          <a:xfrm>
            <a:off x="-36164" y="-2119493"/>
            <a:ext cx="12859634" cy="9594486"/>
            <a:chOff x="-115184" y="-3581400"/>
            <a:chExt cx="12859634" cy="9594486"/>
          </a:xfrm>
        </p:grpSpPr>
        <p:sp>
          <p:nvSpPr>
            <p:cNvPr id="26" name="Rectangle 25">
              <a:extLst>
                <a:ext uri="{FF2B5EF4-FFF2-40B4-BE49-F238E27FC236}">
                  <a16:creationId xmlns:a16="http://schemas.microsoft.com/office/drawing/2014/main" id="{7FB9BB01-473A-47DA-9F0F-02F53169C262}"/>
                </a:ext>
              </a:extLst>
            </p:cNvPr>
            <p:cNvSpPr/>
            <p:nvPr/>
          </p:nvSpPr>
          <p:spPr>
            <a:xfrm rot="16200000" flipH="1">
              <a:off x="1912534" y="-5609118"/>
              <a:ext cx="8804198" cy="1285963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7" name="Isosceles Triangle 26">
              <a:extLst>
                <a:ext uri="{FF2B5EF4-FFF2-40B4-BE49-F238E27FC236}">
                  <a16:creationId xmlns:a16="http://schemas.microsoft.com/office/drawing/2014/main" id="{3E31BD7C-BD17-45AA-9A0B-13B0B1C1893B}"/>
                </a:ext>
              </a:extLst>
            </p:cNvPr>
            <p:cNvSpPr/>
            <p:nvPr/>
          </p:nvSpPr>
          <p:spPr>
            <a:xfrm rot="10800000" flipH="1">
              <a:off x="568484" y="5065978"/>
              <a:ext cx="1706062" cy="947108"/>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grpSp>
        <p:nvGrpSpPr>
          <p:cNvPr id="28" name="Group 27">
            <a:extLst>
              <a:ext uri="{FF2B5EF4-FFF2-40B4-BE49-F238E27FC236}">
                <a16:creationId xmlns:a16="http://schemas.microsoft.com/office/drawing/2014/main" id="{65E54B48-D4D9-427A-A1DC-48D95CE97F5F}"/>
              </a:ext>
            </a:extLst>
          </p:cNvPr>
          <p:cNvGrpSpPr/>
          <p:nvPr/>
        </p:nvGrpSpPr>
        <p:grpSpPr>
          <a:xfrm>
            <a:off x="-36162" y="-2763628"/>
            <a:ext cx="13447522" cy="9892021"/>
            <a:chOff x="-1865119" y="-4514850"/>
            <a:chExt cx="13447522" cy="9892021"/>
          </a:xfrm>
        </p:grpSpPr>
        <p:sp>
          <p:nvSpPr>
            <p:cNvPr id="32" name="Rectangle 31">
              <a:extLst>
                <a:ext uri="{FF2B5EF4-FFF2-40B4-BE49-F238E27FC236}">
                  <a16:creationId xmlns:a16="http://schemas.microsoft.com/office/drawing/2014/main" id="{1B6C4E0F-91F8-4EBD-A45A-CEF393CBBB2B}"/>
                </a:ext>
              </a:extLst>
            </p:cNvPr>
            <p:cNvSpPr/>
            <p:nvPr/>
          </p:nvSpPr>
          <p:spPr>
            <a:xfrm rot="16200000" flipH="1">
              <a:off x="383116" y="-6763085"/>
              <a:ext cx="8951051" cy="134475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B5DABFD3-0D64-4A78-BB59-E0BB6BD0CD43}"/>
                </a:ext>
              </a:extLst>
            </p:cNvPr>
            <p:cNvSpPr/>
            <p:nvPr/>
          </p:nvSpPr>
          <p:spPr>
            <a:xfrm rot="10800000" flipH="1">
              <a:off x="-1181451" y="4430063"/>
              <a:ext cx="1706062" cy="947108"/>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grpSp>
        <p:nvGrpSpPr>
          <p:cNvPr id="43" name="Group 42">
            <a:extLst>
              <a:ext uri="{FF2B5EF4-FFF2-40B4-BE49-F238E27FC236}">
                <a16:creationId xmlns:a16="http://schemas.microsoft.com/office/drawing/2014/main" id="{57141E45-1C06-42D5-A0BB-E5B99F74107D}"/>
              </a:ext>
            </a:extLst>
          </p:cNvPr>
          <p:cNvGrpSpPr/>
          <p:nvPr/>
        </p:nvGrpSpPr>
        <p:grpSpPr>
          <a:xfrm>
            <a:off x="-36162" y="-2866540"/>
            <a:ext cx="12859634" cy="9594486"/>
            <a:chOff x="-115184" y="-3581400"/>
            <a:chExt cx="12859634" cy="9594486"/>
          </a:xfrm>
        </p:grpSpPr>
        <p:sp>
          <p:nvSpPr>
            <p:cNvPr id="44" name="Rectangle 43">
              <a:extLst>
                <a:ext uri="{FF2B5EF4-FFF2-40B4-BE49-F238E27FC236}">
                  <a16:creationId xmlns:a16="http://schemas.microsoft.com/office/drawing/2014/main" id="{ED2B4FDD-393F-4115-BD8B-CBC4D265A0B7}"/>
                </a:ext>
              </a:extLst>
            </p:cNvPr>
            <p:cNvSpPr/>
            <p:nvPr/>
          </p:nvSpPr>
          <p:spPr>
            <a:xfrm rot="16200000" flipH="1">
              <a:off x="1912534" y="-5609118"/>
              <a:ext cx="8804198" cy="1285963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45" name="Isosceles Triangle 44">
              <a:extLst>
                <a:ext uri="{FF2B5EF4-FFF2-40B4-BE49-F238E27FC236}">
                  <a16:creationId xmlns:a16="http://schemas.microsoft.com/office/drawing/2014/main" id="{0743B70A-189F-4E5D-B3E0-5F0FECB34590}"/>
                </a:ext>
              </a:extLst>
            </p:cNvPr>
            <p:cNvSpPr/>
            <p:nvPr/>
          </p:nvSpPr>
          <p:spPr>
            <a:xfrm rot="10800000" flipH="1">
              <a:off x="568484" y="5065978"/>
              <a:ext cx="1706062" cy="947108"/>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pic>
        <p:nvPicPr>
          <p:cNvPr id="40" name="Picture 39">
            <a:extLst>
              <a:ext uri="{FF2B5EF4-FFF2-40B4-BE49-F238E27FC236}">
                <a16:creationId xmlns:a16="http://schemas.microsoft.com/office/drawing/2014/main" id="{03F61C3B-967A-4E8D-9C3B-32C6CD4739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468" y="9392073"/>
            <a:ext cx="3419056" cy="1346461"/>
          </a:xfrm>
          <a:prstGeom prst="rect">
            <a:avLst/>
          </a:prstGeom>
        </p:spPr>
      </p:pic>
      <p:sp>
        <p:nvSpPr>
          <p:cNvPr id="41" name="TextBox 40">
            <a:extLst>
              <a:ext uri="{FF2B5EF4-FFF2-40B4-BE49-F238E27FC236}">
                <a16:creationId xmlns:a16="http://schemas.microsoft.com/office/drawing/2014/main" id="{8D093DBC-7C52-4B46-9A80-C1A9A99FC778}"/>
              </a:ext>
            </a:extLst>
          </p:cNvPr>
          <p:cNvSpPr txBox="1"/>
          <p:nvPr/>
        </p:nvSpPr>
        <p:spPr>
          <a:xfrm>
            <a:off x="1535545" y="721505"/>
            <a:ext cx="3336086" cy="830997"/>
          </a:xfrm>
          <a:prstGeom prst="rect">
            <a:avLst/>
          </a:prstGeom>
          <a:noFill/>
        </p:spPr>
        <p:txBody>
          <a:bodyPr wrap="square" rtlCol="0">
            <a:spAutoFit/>
          </a:bodyPr>
          <a:lstStyle/>
          <a:p>
            <a:r>
              <a:rPr lang="en-US" sz="4800" b="1" dirty="0">
                <a:solidFill>
                  <a:schemeClr val="bg1"/>
                </a:solidFill>
                <a:latin typeface="Calibri" panose="020F0502020204030204" pitchFamily="34" charset="0"/>
              </a:rPr>
              <a:t>WELCOME</a:t>
            </a:r>
          </a:p>
        </p:txBody>
      </p:sp>
      <p:sp>
        <p:nvSpPr>
          <p:cNvPr id="92" name="TextBox 91">
            <a:extLst>
              <a:ext uri="{FF2B5EF4-FFF2-40B4-BE49-F238E27FC236}">
                <a16:creationId xmlns:a16="http://schemas.microsoft.com/office/drawing/2014/main" id="{EC353CE8-FC1A-424E-ABBA-3D08F0E39363}"/>
              </a:ext>
            </a:extLst>
          </p:cNvPr>
          <p:cNvSpPr txBox="1"/>
          <p:nvPr/>
        </p:nvSpPr>
        <p:spPr>
          <a:xfrm>
            <a:off x="1217523" y="1847712"/>
            <a:ext cx="10352260" cy="3231654"/>
          </a:xfrm>
          <a:prstGeom prst="rect">
            <a:avLst/>
          </a:prstGeom>
          <a:noFill/>
        </p:spPr>
        <p:txBody>
          <a:bodyPr wrap="square" rtlCol="0">
            <a:spAutoFit/>
          </a:bodyPr>
          <a:lstStyle/>
          <a:p>
            <a:pPr algn="ctr"/>
            <a:r>
              <a:rPr lang="en-US" sz="6000" b="1" dirty="0">
                <a:solidFill>
                  <a:schemeClr val="bg1"/>
                </a:solidFill>
                <a:latin typeface="Calibri" panose="020F0502020204030204" pitchFamily="34" charset="0"/>
              </a:rPr>
              <a:t>Al Kirk</a:t>
            </a:r>
          </a:p>
          <a:p>
            <a:pPr algn="ctr"/>
            <a:r>
              <a:rPr lang="en-US" sz="3600" dirty="0">
                <a:solidFill>
                  <a:schemeClr val="bg1"/>
                </a:solidFill>
                <a:latin typeface="Calibri" panose="020F0502020204030204" pitchFamily="34" charset="0"/>
              </a:rPr>
              <a:t>BACCEIC &amp; ERIC South Sub-fund Administrator</a:t>
            </a:r>
          </a:p>
          <a:p>
            <a:pPr algn="ctr"/>
            <a:r>
              <a:rPr lang="en-US" sz="3600" i="1" dirty="0">
                <a:solidFill>
                  <a:schemeClr val="bg1"/>
                </a:solidFill>
                <a:latin typeface="Calibri" panose="020F0502020204030204" pitchFamily="34" charset="0"/>
              </a:rPr>
              <a:t>NJSIG</a:t>
            </a:r>
          </a:p>
          <a:p>
            <a:pPr algn="ctr"/>
            <a:r>
              <a:rPr lang="en-US" sz="3600" dirty="0">
                <a:solidFill>
                  <a:schemeClr val="bg1"/>
                </a:solidFill>
                <a:latin typeface="Calibri" panose="020F0502020204030204" pitchFamily="34" charset="0"/>
              </a:rPr>
              <a:t>Partner – Account Executive</a:t>
            </a:r>
          </a:p>
          <a:p>
            <a:pPr algn="ctr"/>
            <a:r>
              <a:rPr lang="en-US" sz="3600" i="1" dirty="0">
                <a:solidFill>
                  <a:schemeClr val="bg1"/>
                </a:solidFill>
                <a:latin typeface="Calibri" panose="020F0502020204030204" pitchFamily="34" charset="0"/>
              </a:rPr>
              <a:t>Conner Strong &amp; Buckelew</a:t>
            </a:r>
          </a:p>
        </p:txBody>
      </p:sp>
      <p:sp>
        <p:nvSpPr>
          <p:cNvPr id="50" name="TextBox 49">
            <a:extLst>
              <a:ext uri="{FF2B5EF4-FFF2-40B4-BE49-F238E27FC236}">
                <a16:creationId xmlns:a16="http://schemas.microsoft.com/office/drawing/2014/main" id="{F7558437-04BC-4CC3-A668-D7E4CFEA9385}"/>
              </a:ext>
            </a:extLst>
          </p:cNvPr>
          <p:cNvSpPr txBox="1"/>
          <p:nvPr/>
        </p:nvSpPr>
        <p:spPr>
          <a:xfrm>
            <a:off x="4167185" y="7719618"/>
            <a:ext cx="8915035" cy="1569660"/>
          </a:xfrm>
          <a:prstGeom prst="rect">
            <a:avLst/>
          </a:prstGeom>
          <a:noFill/>
        </p:spPr>
        <p:txBody>
          <a:bodyPr wrap="square" rtlCol="0">
            <a:spAutoFit/>
          </a:bodyPr>
          <a:lstStyle/>
          <a:p>
            <a:pPr algn="ctr"/>
            <a:r>
              <a:rPr lang="en-US" sz="4800" b="1" dirty="0">
                <a:latin typeface="Calibri" panose="020F0502020204030204" pitchFamily="34" charset="0"/>
              </a:rPr>
              <a:t>BACCEIC &amp; ERIC SOUTH</a:t>
            </a:r>
          </a:p>
          <a:p>
            <a:pPr algn="ctr"/>
            <a:r>
              <a:rPr lang="en-US" sz="4800" b="1" dirty="0">
                <a:latin typeface="Calibri" panose="020F0502020204030204" pitchFamily="34" charset="0"/>
              </a:rPr>
              <a:t>In-Person Meeting</a:t>
            </a:r>
          </a:p>
        </p:txBody>
      </p:sp>
      <p:sp>
        <p:nvSpPr>
          <p:cNvPr id="51" name="Rectangle 50">
            <a:extLst>
              <a:ext uri="{FF2B5EF4-FFF2-40B4-BE49-F238E27FC236}">
                <a16:creationId xmlns:a16="http://schemas.microsoft.com/office/drawing/2014/main" id="{ACC13456-4A5C-4194-99E1-EE71726940ED}"/>
              </a:ext>
            </a:extLst>
          </p:cNvPr>
          <p:cNvSpPr/>
          <p:nvPr/>
        </p:nvSpPr>
        <p:spPr>
          <a:xfrm>
            <a:off x="4624203" y="9746712"/>
            <a:ext cx="8000998" cy="1200329"/>
          </a:xfrm>
          <a:prstGeom prst="rect">
            <a:avLst/>
          </a:prstGeom>
        </p:spPr>
        <p:txBody>
          <a:bodyPr wrap="square">
            <a:spAutoFit/>
          </a:bodyPr>
          <a:lstStyle/>
          <a:p>
            <a:pPr algn="ctr"/>
            <a:r>
              <a:rPr lang="en-US" sz="3600" b="1" dirty="0">
                <a:solidFill>
                  <a:schemeClr val="accent1">
                    <a:lumMod val="50000"/>
                  </a:schemeClr>
                </a:solidFill>
                <a:latin typeface="Calibri" panose="020F0502020204030204" pitchFamily="34" charset="0"/>
                <a:ea typeface="Calibri" panose="020F0502020204030204" pitchFamily="34" charset="0"/>
              </a:rPr>
              <a:t>Protecting Children from Abuse</a:t>
            </a:r>
          </a:p>
          <a:p>
            <a:pPr algn="ctr"/>
            <a:r>
              <a:rPr lang="en-US" sz="3600" b="1" dirty="0">
                <a:solidFill>
                  <a:schemeClr val="accent1">
                    <a:lumMod val="50000"/>
                  </a:schemeClr>
                </a:solidFill>
                <a:latin typeface="Calibri" panose="020F0502020204030204" pitchFamily="34" charset="0"/>
                <a:ea typeface="Calibri" panose="020F0502020204030204" pitchFamily="34" charset="0"/>
              </a:rPr>
              <a:t>in New Jersey</a:t>
            </a:r>
            <a:endParaRPr lang="en-US" sz="3600" dirty="0">
              <a:solidFill>
                <a:schemeClr val="accent1">
                  <a:lumMod val="50000"/>
                </a:schemeClr>
              </a:solidFill>
              <a:latin typeface="Calibri" panose="020F0502020204030204" pitchFamily="34" charset="0"/>
            </a:endParaRPr>
          </a:p>
        </p:txBody>
      </p:sp>
      <p:grpSp>
        <p:nvGrpSpPr>
          <p:cNvPr id="52" name="Group 51">
            <a:extLst>
              <a:ext uri="{FF2B5EF4-FFF2-40B4-BE49-F238E27FC236}">
                <a16:creationId xmlns:a16="http://schemas.microsoft.com/office/drawing/2014/main" id="{6FBBFB80-151C-444F-9B72-4211D9944507}"/>
              </a:ext>
            </a:extLst>
          </p:cNvPr>
          <p:cNvGrpSpPr/>
          <p:nvPr/>
        </p:nvGrpSpPr>
        <p:grpSpPr>
          <a:xfrm>
            <a:off x="4574395" y="10383667"/>
            <a:ext cx="8000998" cy="716089"/>
            <a:chOff x="3246334" y="5901564"/>
            <a:chExt cx="8878184" cy="716089"/>
          </a:xfrm>
        </p:grpSpPr>
        <p:sp>
          <p:nvSpPr>
            <p:cNvPr id="53" name="Rectangle 52">
              <a:extLst>
                <a:ext uri="{FF2B5EF4-FFF2-40B4-BE49-F238E27FC236}">
                  <a16:creationId xmlns:a16="http://schemas.microsoft.com/office/drawing/2014/main" id="{6E64743F-88E0-4EAE-94A3-934B5F017F8C}"/>
                </a:ext>
              </a:extLst>
            </p:cNvPr>
            <p:cNvSpPr/>
            <p:nvPr/>
          </p:nvSpPr>
          <p:spPr>
            <a:xfrm>
              <a:off x="5484267" y="5901564"/>
              <a:ext cx="4402318" cy="71608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16DB5009-F0DA-47E7-B65D-C6C0FEAE4066}"/>
                </a:ext>
              </a:extLst>
            </p:cNvPr>
            <p:cNvSpPr/>
            <p:nvPr/>
          </p:nvSpPr>
          <p:spPr>
            <a:xfrm>
              <a:off x="3246334" y="5995484"/>
              <a:ext cx="8878184" cy="523220"/>
            </a:xfrm>
            <a:prstGeom prst="rect">
              <a:avLst/>
            </a:prstGeom>
          </p:spPr>
          <p:txBody>
            <a:bodyPr wrap="square">
              <a:spAutoFit/>
            </a:bodyPr>
            <a:lstStyle/>
            <a:p>
              <a:pPr algn="ctr"/>
              <a:r>
                <a:rPr lang="en-US" sz="2800" b="1" dirty="0">
                  <a:latin typeface="Calibri" panose="020F0502020204030204" pitchFamily="34" charset="0"/>
                  <a:ea typeface="Calibri" panose="020F0502020204030204" pitchFamily="34" charset="0"/>
                </a:rPr>
                <a:t>Wednesday, May 7, 2025</a:t>
              </a:r>
              <a:endParaRPr lang="en-US" sz="2800" dirty="0">
                <a:latin typeface="Calibri" panose="020F0502020204030204" pitchFamily="34" charset="0"/>
              </a:endParaRPr>
            </a:p>
          </p:txBody>
        </p:sp>
      </p:grpSp>
    </p:spTree>
    <p:extLst>
      <p:ext uri="{BB962C8B-B14F-4D97-AF65-F5344CB8AC3E}">
        <p14:creationId xmlns:p14="http://schemas.microsoft.com/office/powerpoint/2010/main" val="16866420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AD71C-9227-C87F-3151-5E7C02336FFE}"/>
              </a:ext>
            </a:extLst>
          </p:cNvPr>
          <p:cNvSpPr>
            <a:spLocks noGrp="1"/>
          </p:cNvSpPr>
          <p:nvPr>
            <p:ph type="title"/>
          </p:nvPr>
        </p:nvSpPr>
        <p:spPr/>
        <p:txBody>
          <a:bodyPr/>
          <a:lstStyle/>
          <a:p>
            <a:r>
              <a:rPr lang="en-US" dirty="0"/>
              <a:t>scenarios</a:t>
            </a:r>
          </a:p>
        </p:txBody>
      </p:sp>
    </p:spTree>
    <p:extLst>
      <p:ext uri="{BB962C8B-B14F-4D97-AF65-F5344CB8AC3E}">
        <p14:creationId xmlns:p14="http://schemas.microsoft.com/office/powerpoint/2010/main" val="3725366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EF0CE-EB3E-3860-14D2-924416410188}"/>
              </a:ext>
            </a:extLst>
          </p:cNvPr>
          <p:cNvSpPr>
            <a:spLocks noGrp="1"/>
          </p:cNvSpPr>
          <p:nvPr>
            <p:ph type="title"/>
          </p:nvPr>
        </p:nvSpPr>
        <p:spPr/>
        <p:txBody>
          <a:bodyPr/>
          <a:lstStyle/>
          <a:p>
            <a:r>
              <a:rPr lang="en-US" dirty="0"/>
              <a:t>What If …</a:t>
            </a:r>
          </a:p>
        </p:txBody>
      </p:sp>
      <p:sp>
        <p:nvSpPr>
          <p:cNvPr id="3" name="Content Placeholder 2">
            <a:extLst>
              <a:ext uri="{FF2B5EF4-FFF2-40B4-BE49-F238E27FC236}">
                <a16:creationId xmlns:a16="http://schemas.microsoft.com/office/drawing/2014/main" id="{66F90DA1-F242-2088-9945-F4C1FD038825}"/>
              </a:ext>
            </a:extLst>
          </p:cNvPr>
          <p:cNvSpPr>
            <a:spLocks noGrp="1"/>
          </p:cNvSpPr>
          <p:nvPr>
            <p:ph idx="1"/>
          </p:nvPr>
        </p:nvSpPr>
        <p:spPr>
          <a:xfrm>
            <a:off x="1981200" y="1600206"/>
            <a:ext cx="8229600" cy="4917950"/>
          </a:xfrm>
        </p:spPr>
        <p:txBody>
          <a:bodyPr>
            <a:normAutofit fontScale="77500" lnSpcReduction="20000"/>
          </a:bodyPr>
          <a:lstStyle/>
          <a:p>
            <a:pPr marL="514350" indent="-514350">
              <a:buAutoNum type="arabicPeriod"/>
            </a:pPr>
            <a:r>
              <a:rPr lang="en-US" dirty="0"/>
              <a:t>Fall - A physical education teacher requires a student with a physical disability to “sit out” of </a:t>
            </a:r>
            <a:r>
              <a:rPr lang="en-US" dirty="0" err="1"/>
              <a:t>phys</a:t>
            </a:r>
            <a:r>
              <a:rPr lang="en-US" dirty="0"/>
              <a:t> ed class for the first week of school, since he hasn’t had time to meet with anyone from the district level to explain the complicated accommodations that are in the student’s 504 plan, including detailed strategies for physically guiding the student?</a:t>
            </a:r>
          </a:p>
          <a:p>
            <a:pPr marL="514350" indent="-514350">
              <a:buAutoNum type="arabicPeriod"/>
            </a:pPr>
            <a:r>
              <a:rPr lang="en-US" dirty="0"/>
              <a:t>Winter – Over the first 3 months of the school year, you have heard both raves and complaints about Joseph Martin, a retired police officer who pursued a second career in education and is a newly hired physical education teacher and assistant football coach.  Many student athletes and their parents have raved about how caring and passionate he is working with athletes.  On the other hand, one day in October three students come in to meet with the Assistant Principal and complain that he is “always saying scary stuff” about how “one mistake could end your life” and how “being an idiot for a day can last a lifetime.” The AP and Principal like Mr. Martin and don’t want to lose him.  What do they do?</a:t>
            </a:r>
          </a:p>
        </p:txBody>
      </p:sp>
      <p:sp>
        <p:nvSpPr>
          <p:cNvPr id="4" name="Slide Number Placeholder 3">
            <a:extLst>
              <a:ext uri="{FF2B5EF4-FFF2-40B4-BE49-F238E27FC236}">
                <a16:creationId xmlns:a16="http://schemas.microsoft.com/office/drawing/2014/main" id="{FDA2CF80-9BB4-3420-34B8-E38F552DFAE4}"/>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21</a:t>
            </a:fld>
            <a:endParaRPr lang="en-US" dirty="0">
              <a:solidFill>
                <a:prstClr val="black">
                  <a:tint val="75000"/>
                </a:prstClr>
              </a:solidFill>
            </a:endParaRPr>
          </a:p>
        </p:txBody>
      </p:sp>
    </p:spTree>
    <p:extLst>
      <p:ext uri="{BB962C8B-B14F-4D97-AF65-F5344CB8AC3E}">
        <p14:creationId xmlns:p14="http://schemas.microsoft.com/office/powerpoint/2010/main" val="273556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63759-D046-0120-1B2E-A7002C98C95C}"/>
              </a:ext>
            </a:extLst>
          </p:cNvPr>
          <p:cNvSpPr>
            <a:spLocks noGrp="1"/>
          </p:cNvSpPr>
          <p:nvPr>
            <p:ph type="title"/>
          </p:nvPr>
        </p:nvSpPr>
        <p:spPr/>
        <p:txBody>
          <a:bodyPr/>
          <a:lstStyle/>
          <a:p>
            <a:r>
              <a:rPr lang="en-US" dirty="0"/>
              <a:t>What If …</a:t>
            </a:r>
          </a:p>
        </p:txBody>
      </p:sp>
      <p:sp>
        <p:nvSpPr>
          <p:cNvPr id="3" name="Content Placeholder 2">
            <a:extLst>
              <a:ext uri="{FF2B5EF4-FFF2-40B4-BE49-F238E27FC236}">
                <a16:creationId xmlns:a16="http://schemas.microsoft.com/office/drawing/2014/main" id="{E716BB55-E784-9D13-CC7D-7E799B90DBFD}"/>
              </a:ext>
            </a:extLst>
          </p:cNvPr>
          <p:cNvSpPr>
            <a:spLocks noGrp="1"/>
          </p:cNvSpPr>
          <p:nvPr>
            <p:ph idx="1"/>
          </p:nvPr>
        </p:nvSpPr>
        <p:spPr>
          <a:xfrm>
            <a:off x="1981200" y="1600207"/>
            <a:ext cx="8229600" cy="4839713"/>
          </a:xfrm>
        </p:spPr>
        <p:txBody>
          <a:bodyPr>
            <a:normAutofit fontScale="92500" lnSpcReduction="20000"/>
          </a:bodyPr>
          <a:lstStyle/>
          <a:p>
            <a:pPr marL="0" indent="0">
              <a:buNone/>
            </a:pPr>
            <a:r>
              <a:rPr lang="en-US" dirty="0"/>
              <a:t>3. Spring - The high school principal asks to meet with you to review your hiring protocols.  She says the school principals are upset that they don’t have enough say in hiring decisions for teachers in their buildings.  They wonder why the HR director has to “micromanage” and be present and run every new teacher interview. </a:t>
            </a:r>
          </a:p>
          <a:p>
            <a:pPr marL="0" indent="0">
              <a:buNone/>
            </a:pPr>
            <a:r>
              <a:rPr lang="en-US" dirty="0"/>
              <a:t>4. Summer – Mr. Williams takes a trip every summer to a tropical location.  This past Summer, he is spending time in Aruba.  On the last day of his vacation, he posts a picture to his personal social media account on the beach, shirtless, with a drink in his hand.  Under the image he writes “Paradise ends today …  Back to the ugly reality of being a teacher in 2024.  Lord help me!” The post is brought to your attention by an irate parent, whose son will be in Mr. Williams class in September.</a:t>
            </a:r>
          </a:p>
          <a:p>
            <a:pPr marL="0" indent="0">
              <a:buNone/>
            </a:pPr>
            <a:endParaRPr lang="en-US" dirty="0"/>
          </a:p>
        </p:txBody>
      </p:sp>
      <p:sp>
        <p:nvSpPr>
          <p:cNvPr id="4" name="Slide Number Placeholder 3">
            <a:extLst>
              <a:ext uri="{FF2B5EF4-FFF2-40B4-BE49-F238E27FC236}">
                <a16:creationId xmlns:a16="http://schemas.microsoft.com/office/drawing/2014/main" id="{95D660CA-3E28-DDB2-0264-1E566AEABE0B}"/>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22</a:t>
            </a:fld>
            <a:endParaRPr lang="en-US" dirty="0">
              <a:solidFill>
                <a:prstClr val="black">
                  <a:tint val="75000"/>
                </a:prstClr>
              </a:solidFill>
            </a:endParaRPr>
          </a:p>
        </p:txBody>
      </p:sp>
    </p:spTree>
    <p:extLst>
      <p:ext uri="{BB962C8B-B14F-4D97-AF65-F5344CB8AC3E}">
        <p14:creationId xmlns:p14="http://schemas.microsoft.com/office/powerpoint/2010/main" val="22235363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CB314-1FDE-7B4E-AAA4-B730FA2DE78F}"/>
              </a:ext>
            </a:extLst>
          </p:cNvPr>
          <p:cNvSpPr>
            <a:spLocks noGrp="1"/>
          </p:cNvSpPr>
          <p:nvPr>
            <p:ph type="title"/>
          </p:nvPr>
        </p:nvSpPr>
        <p:spPr/>
        <p:txBody>
          <a:bodyPr/>
          <a:lstStyle/>
          <a:p>
            <a:r>
              <a:rPr lang="en-US" dirty="0"/>
              <a:t>SPRING/SUMMER - hiring</a:t>
            </a:r>
          </a:p>
        </p:txBody>
      </p:sp>
    </p:spTree>
    <p:extLst>
      <p:ext uri="{BB962C8B-B14F-4D97-AF65-F5344CB8AC3E}">
        <p14:creationId xmlns:p14="http://schemas.microsoft.com/office/powerpoint/2010/main" val="306007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A50F9-2008-1BB2-DDF8-4D3C055A8F3F}"/>
              </a:ext>
            </a:extLst>
          </p:cNvPr>
          <p:cNvSpPr>
            <a:spLocks noGrp="1"/>
          </p:cNvSpPr>
          <p:nvPr>
            <p:ph type="title"/>
          </p:nvPr>
        </p:nvSpPr>
        <p:spPr/>
        <p:txBody>
          <a:bodyPr/>
          <a:lstStyle/>
          <a:p>
            <a:r>
              <a:rPr lang="en-US" dirty="0"/>
              <a:t>Posting</a:t>
            </a:r>
          </a:p>
        </p:txBody>
      </p:sp>
      <p:sp>
        <p:nvSpPr>
          <p:cNvPr id="3" name="Content Placeholder 2">
            <a:extLst>
              <a:ext uri="{FF2B5EF4-FFF2-40B4-BE49-F238E27FC236}">
                <a16:creationId xmlns:a16="http://schemas.microsoft.com/office/drawing/2014/main" id="{6373DB77-4B12-39CD-E2FE-6259DC11EB76}"/>
              </a:ext>
            </a:extLst>
          </p:cNvPr>
          <p:cNvSpPr>
            <a:spLocks noGrp="1"/>
          </p:cNvSpPr>
          <p:nvPr>
            <p:ph idx="1"/>
          </p:nvPr>
        </p:nvSpPr>
        <p:spPr/>
        <p:txBody>
          <a:bodyPr/>
          <a:lstStyle/>
          <a:p>
            <a:r>
              <a:rPr lang="en-US" dirty="0"/>
              <a:t>Requirements in District Policy, Collective Bargaining Agreements</a:t>
            </a:r>
          </a:p>
          <a:p>
            <a:r>
              <a:rPr lang="en-US" dirty="0"/>
              <a:t>Accuracy</a:t>
            </a:r>
          </a:p>
          <a:p>
            <a:pPr lvl="1"/>
            <a:r>
              <a:rPr lang="en-US" dirty="0"/>
              <a:t>Is job description up to date?</a:t>
            </a:r>
          </a:p>
          <a:p>
            <a:r>
              <a:rPr lang="en-US" dirty="0"/>
              <a:t>Consider “preferred” versus “must have”</a:t>
            </a:r>
          </a:p>
          <a:p>
            <a:r>
              <a:rPr lang="en-US" dirty="0"/>
              <a:t>Timeline</a:t>
            </a:r>
          </a:p>
          <a:p>
            <a:r>
              <a:rPr lang="en-US" dirty="0"/>
              <a:t>Consistency</a:t>
            </a:r>
          </a:p>
          <a:p>
            <a:r>
              <a:rPr lang="en-US" dirty="0"/>
              <a:t>Publications</a:t>
            </a:r>
          </a:p>
          <a:p>
            <a:r>
              <a:rPr lang="en-US" dirty="0"/>
              <a:t>Internal v. External</a:t>
            </a:r>
          </a:p>
        </p:txBody>
      </p:sp>
      <p:sp>
        <p:nvSpPr>
          <p:cNvPr id="4" name="Slide Number Placeholder 3">
            <a:extLst>
              <a:ext uri="{FF2B5EF4-FFF2-40B4-BE49-F238E27FC236}">
                <a16:creationId xmlns:a16="http://schemas.microsoft.com/office/drawing/2014/main" id="{7CE3EF42-E5FF-0F8B-61BB-C985AB3CA164}"/>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24</a:t>
            </a:fld>
            <a:endParaRPr lang="en-US" dirty="0">
              <a:solidFill>
                <a:prstClr val="black">
                  <a:tint val="75000"/>
                </a:prstClr>
              </a:solidFill>
            </a:endParaRPr>
          </a:p>
        </p:txBody>
      </p:sp>
    </p:spTree>
    <p:extLst>
      <p:ext uri="{BB962C8B-B14F-4D97-AF65-F5344CB8AC3E}">
        <p14:creationId xmlns:p14="http://schemas.microsoft.com/office/powerpoint/2010/main" val="2173972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AA67C-8D5D-96E5-94AB-CB85EF0542D2}"/>
              </a:ext>
            </a:extLst>
          </p:cNvPr>
          <p:cNvSpPr>
            <a:spLocks noGrp="1"/>
          </p:cNvSpPr>
          <p:nvPr>
            <p:ph type="title"/>
          </p:nvPr>
        </p:nvSpPr>
        <p:spPr/>
        <p:txBody>
          <a:bodyPr/>
          <a:lstStyle/>
          <a:p>
            <a:r>
              <a:rPr lang="en-US" dirty="0"/>
              <a:t>Recruitment</a:t>
            </a:r>
          </a:p>
        </p:txBody>
      </p:sp>
      <p:sp>
        <p:nvSpPr>
          <p:cNvPr id="3" name="Content Placeholder 2">
            <a:extLst>
              <a:ext uri="{FF2B5EF4-FFF2-40B4-BE49-F238E27FC236}">
                <a16:creationId xmlns:a16="http://schemas.microsoft.com/office/drawing/2014/main" id="{0B04302F-43A2-AAA3-1445-A32DB6E40936}"/>
              </a:ext>
            </a:extLst>
          </p:cNvPr>
          <p:cNvSpPr>
            <a:spLocks noGrp="1"/>
          </p:cNvSpPr>
          <p:nvPr>
            <p:ph idx="1"/>
          </p:nvPr>
        </p:nvSpPr>
        <p:spPr/>
        <p:txBody>
          <a:bodyPr/>
          <a:lstStyle/>
          <a:p>
            <a:r>
              <a:rPr lang="en-US" dirty="0"/>
              <a:t>Internal</a:t>
            </a:r>
          </a:p>
          <a:p>
            <a:r>
              <a:rPr lang="en-US" dirty="0"/>
              <a:t>Job Fairs</a:t>
            </a:r>
          </a:p>
          <a:p>
            <a:r>
              <a:rPr lang="en-US" dirty="0"/>
              <a:t>Colleges</a:t>
            </a:r>
          </a:p>
          <a:p>
            <a:r>
              <a:rPr lang="en-US" dirty="0"/>
              <a:t>Outside New Jersey</a:t>
            </a:r>
          </a:p>
          <a:p>
            <a:r>
              <a:rPr lang="en-US" dirty="0"/>
              <a:t>Seeking Diverse Applicant Pool</a:t>
            </a:r>
          </a:p>
        </p:txBody>
      </p:sp>
      <p:sp>
        <p:nvSpPr>
          <p:cNvPr id="4" name="Slide Number Placeholder 3">
            <a:extLst>
              <a:ext uri="{FF2B5EF4-FFF2-40B4-BE49-F238E27FC236}">
                <a16:creationId xmlns:a16="http://schemas.microsoft.com/office/drawing/2014/main" id="{8778F91C-17FB-ADB0-D467-7FCF0995204C}"/>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25</a:t>
            </a:fld>
            <a:endParaRPr lang="en-US" dirty="0">
              <a:solidFill>
                <a:prstClr val="black">
                  <a:tint val="75000"/>
                </a:prstClr>
              </a:solidFill>
            </a:endParaRPr>
          </a:p>
        </p:txBody>
      </p:sp>
    </p:spTree>
    <p:extLst>
      <p:ext uri="{BB962C8B-B14F-4D97-AF65-F5344CB8AC3E}">
        <p14:creationId xmlns:p14="http://schemas.microsoft.com/office/powerpoint/2010/main" val="503494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4F7C1-5FB7-B984-BF5A-F4B1D7FA2D3A}"/>
              </a:ext>
            </a:extLst>
          </p:cNvPr>
          <p:cNvSpPr>
            <a:spLocks noGrp="1"/>
          </p:cNvSpPr>
          <p:nvPr>
            <p:ph type="title"/>
          </p:nvPr>
        </p:nvSpPr>
        <p:spPr/>
        <p:txBody>
          <a:bodyPr/>
          <a:lstStyle/>
          <a:p>
            <a:r>
              <a:rPr lang="en-US" dirty="0"/>
              <a:t>Interview Process</a:t>
            </a:r>
          </a:p>
        </p:txBody>
      </p:sp>
      <p:sp>
        <p:nvSpPr>
          <p:cNvPr id="3" name="Content Placeholder 2">
            <a:extLst>
              <a:ext uri="{FF2B5EF4-FFF2-40B4-BE49-F238E27FC236}">
                <a16:creationId xmlns:a16="http://schemas.microsoft.com/office/drawing/2014/main" id="{E7341D93-3A64-7613-0C84-AFC3BB6B8FA9}"/>
              </a:ext>
            </a:extLst>
          </p:cNvPr>
          <p:cNvSpPr>
            <a:spLocks noGrp="1"/>
          </p:cNvSpPr>
          <p:nvPr>
            <p:ph idx="1"/>
          </p:nvPr>
        </p:nvSpPr>
        <p:spPr/>
        <p:txBody>
          <a:bodyPr/>
          <a:lstStyle/>
          <a:p>
            <a:r>
              <a:rPr lang="en-US" dirty="0"/>
              <a:t>Screening</a:t>
            </a:r>
          </a:p>
          <a:p>
            <a:r>
              <a:rPr lang="en-US" dirty="0"/>
              <a:t>Interview Team/Assigned Roles</a:t>
            </a:r>
          </a:p>
          <a:p>
            <a:r>
              <a:rPr lang="en-US" dirty="0"/>
              <a:t>Questions</a:t>
            </a:r>
          </a:p>
          <a:p>
            <a:r>
              <a:rPr lang="en-US" dirty="0"/>
              <a:t>Scoring Rubrics</a:t>
            </a:r>
          </a:p>
          <a:p>
            <a:r>
              <a:rPr lang="en-US" dirty="0"/>
              <a:t>Demos</a:t>
            </a:r>
          </a:p>
          <a:p>
            <a:r>
              <a:rPr lang="en-US" dirty="0"/>
              <a:t>Walk Throughs</a:t>
            </a:r>
          </a:p>
          <a:p>
            <a:r>
              <a:rPr lang="en-US" dirty="0"/>
              <a:t>Final Round</a:t>
            </a:r>
          </a:p>
          <a:p>
            <a:endParaRPr lang="en-US" dirty="0"/>
          </a:p>
        </p:txBody>
      </p:sp>
      <p:sp>
        <p:nvSpPr>
          <p:cNvPr id="4" name="Slide Number Placeholder 3">
            <a:extLst>
              <a:ext uri="{FF2B5EF4-FFF2-40B4-BE49-F238E27FC236}">
                <a16:creationId xmlns:a16="http://schemas.microsoft.com/office/drawing/2014/main" id="{9034B18B-A09A-72D5-C5ED-06D76FC9B328}"/>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26</a:t>
            </a:fld>
            <a:endParaRPr lang="en-US" dirty="0">
              <a:solidFill>
                <a:prstClr val="black">
                  <a:tint val="75000"/>
                </a:prstClr>
              </a:solidFill>
            </a:endParaRPr>
          </a:p>
        </p:txBody>
      </p:sp>
    </p:spTree>
    <p:extLst>
      <p:ext uri="{BB962C8B-B14F-4D97-AF65-F5344CB8AC3E}">
        <p14:creationId xmlns:p14="http://schemas.microsoft.com/office/powerpoint/2010/main" val="31834086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78F67-137D-9723-8D10-AF313C665FC8}"/>
              </a:ext>
            </a:extLst>
          </p:cNvPr>
          <p:cNvSpPr>
            <a:spLocks noGrp="1"/>
          </p:cNvSpPr>
          <p:nvPr>
            <p:ph type="title"/>
          </p:nvPr>
        </p:nvSpPr>
        <p:spPr/>
        <p:txBody>
          <a:bodyPr/>
          <a:lstStyle/>
          <a:p>
            <a:r>
              <a:rPr lang="en-US" dirty="0"/>
              <a:t>References/Background Checks</a:t>
            </a:r>
          </a:p>
        </p:txBody>
      </p:sp>
      <p:sp>
        <p:nvSpPr>
          <p:cNvPr id="3" name="Content Placeholder 2">
            <a:extLst>
              <a:ext uri="{FF2B5EF4-FFF2-40B4-BE49-F238E27FC236}">
                <a16:creationId xmlns:a16="http://schemas.microsoft.com/office/drawing/2014/main" id="{6AB9BFB4-0E53-AAD7-10FB-D0DB89BB5C47}"/>
              </a:ext>
            </a:extLst>
          </p:cNvPr>
          <p:cNvSpPr>
            <a:spLocks noGrp="1"/>
          </p:cNvSpPr>
          <p:nvPr>
            <p:ph idx="1"/>
          </p:nvPr>
        </p:nvSpPr>
        <p:spPr/>
        <p:txBody>
          <a:bodyPr>
            <a:normAutofit fontScale="92500" lnSpcReduction="20000"/>
          </a:bodyPr>
          <a:lstStyle/>
          <a:p>
            <a:r>
              <a:rPr lang="en-US" dirty="0"/>
              <a:t>Criminal Background Checks</a:t>
            </a:r>
          </a:p>
          <a:p>
            <a:r>
              <a:rPr lang="en-US" b="1" dirty="0"/>
              <a:t>Social Media Postings</a:t>
            </a:r>
          </a:p>
          <a:p>
            <a:r>
              <a:rPr lang="en-US" dirty="0"/>
              <a:t>References</a:t>
            </a:r>
          </a:p>
          <a:p>
            <a:pPr lvl="1"/>
            <a:r>
              <a:rPr lang="en-US" dirty="0"/>
              <a:t>Immediate Supervisor</a:t>
            </a:r>
          </a:p>
          <a:p>
            <a:r>
              <a:rPr lang="en-US" dirty="0"/>
              <a:t>Most Recent Evaluation</a:t>
            </a:r>
          </a:p>
          <a:p>
            <a:r>
              <a:rPr lang="en-US" dirty="0"/>
              <a:t>Pass the Trash Law</a:t>
            </a:r>
          </a:p>
          <a:p>
            <a:pPr lvl="1"/>
            <a:r>
              <a:rPr lang="en-US" dirty="0"/>
              <a:t>ALL prior positions with contact with children (e.g. summer job at convenience store)</a:t>
            </a:r>
          </a:p>
          <a:p>
            <a:pPr lvl="1"/>
            <a:r>
              <a:rPr lang="en-US" dirty="0"/>
              <a:t>Any pending investigations or findings of child abuse or sexual misconduct with children</a:t>
            </a:r>
          </a:p>
          <a:p>
            <a:pPr lvl="1"/>
            <a:r>
              <a:rPr lang="en-US" dirty="0"/>
              <a:t>Broad view of pending investigations (e.g. investigating comments on social media that were not directed at students, but could be seen by students)</a:t>
            </a:r>
          </a:p>
          <a:p>
            <a:pPr lvl="1"/>
            <a:r>
              <a:rPr lang="en-US" b="1" i="1" dirty="0"/>
              <a:t>Don’t Wait Until Last Minute to Do This!!!</a:t>
            </a:r>
          </a:p>
        </p:txBody>
      </p:sp>
      <p:sp>
        <p:nvSpPr>
          <p:cNvPr id="4" name="Slide Number Placeholder 3">
            <a:extLst>
              <a:ext uri="{FF2B5EF4-FFF2-40B4-BE49-F238E27FC236}">
                <a16:creationId xmlns:a16="http://schemas.microsoft.com/office/drawing/2014/main" id="{62C059CE-1878-5779-DA53-831EF03C8E1C}"/>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27</a:t>
            </a:fld>
            <a:endParaRPr lang="en-US" dirty="0">
              <a:solidFill>
                <a:prstClr val="black">
                  <a:tint val="75000"/>
                </a:prstClr>
              </a:solidFill>
            </a:endParaRPr>
          </a:p>
        </p:txBody>
      </p:sp>
    </p:spTree>
    <p:extLst>
      <p:ext uri="{BB962C8B-B14F-4D97-AF65-F5344CB8AC3E}">
        <p14:creationId xmlns:p14="http://schemas.microsoft.com/office/powerpoint/2010/main" val="2062484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A0B22-5786-5FA5-5F7F-F59CC2C988C1}"/>
              </a:ext>
            </a:extLst>
          </p:cNvPr>
          <p:cNvSpPr>
            <a:spLocks noGrp="1"/>
          </p:cNvSpPr>
          <p:nvPr>
            <p:ph type="title"/>
          </p:nvPr>
        </p:nvSpPr>
        <p:spPr/>
        <p:txBody>
          <a:bodyPr/>
          <a:lstStyle/>
          <a:p>
            <a:r>
              <a:rPr lang="en-US" dirty="0"/>
              <a:t>Criminal Background Checks</a:t>
            </a:r>
          </a:p>
        </p:txBody>
      </p:sp>
      <p:sp>
        <p:nvSpPr>
          <p:cNvPr id="3" name="Content Placeholder 2">
            <a:extLst>
              <a:ext uri="{FF2B5EF4-FFF2-40B4-BE49-F238E27FC236}">
                <a16:creationId xmlns:a16="http://schemas.microsoft.com/office/drawing/2014/main" id="{3F26B1D1-040F-C55D-D5CE-42BBBB1F6495}"/>
              </a:ext>
            </a:extLst>
          </p:cNvPr>
          <p:cNvSpPr>
            <a:spLocks noGrp="1"/>
          </p:cNvSpPr>
          <p:nvPr>
            <p:ph idx="1"/>
          </p:nvPr>
        </p:nvSpPr>
        <p:spPr>
          <a:xfrm>
            <a:off x="1981200" y="1600206"/>
            <a:ext cx="8229600" cy="4864284"/>
          </a:xfrm>
        </p:spPr>
        <p:txBody>
          <a:bodyPr>
            <a:normAutofit fontScale="85000" lnSpcReduction="20000"/>
          </a:bodyPr>
          <a:lstStyle/>
          <a:p>
            <a:pPr marL="0" indent="0">
              <a:buNone/>
            </a:pPr>
            <a:r>
              <a:rPr lang="en-US" sz="2600" dirty="0"/>
              <a:t>FAQs from Office of Student Protection, NJDOE -  </a:t>
            </a:r>
            <a:r>
              <a:rPr lang="en-US" sz="2600" dirty="0">
                <a:hlinkClick r:id="rId2"/>
              </a:rPr>
              <a:t>https://www.nj.gov/education/crimhist/</a:t>
            </a:r>
            <a:endParaRPr lang="en-US" sz="2600" dirty="0"/>
          </a:p>
          <a:p>
            <a:pPr marL="0" indent="0">
              <a:buNone/>
            </a:pPr>
            <a:endParaRPr lang="en-US" sz="2600" dirty="0"/>
          </a:p>
          <a:p>
            <a:pPr marL="0" indent="0">
              <a:buNone/>
            </a:pPr>
            <a:r>
              <a:rPr lang="en-US" sz="2600" dirty="0"/>
              <a:t>Which applicants or employees are required to undergo the Criminal History Record Check?</a:t>
            </a:r>
          </a:p>
          <a:p>
            <a:pPr marL="457188" lvl="1" indent="0">
              <a:spcBef>
                <a:spcPts val="1200"/>
              </a:spcBef>
              <a:buNone/>
            </a:pPr>
            <a:r>
              <a:rPr lang="en-US" sz="2600" dirty="0"/>
              <a:t>If the job position is mentioned in the statute (</a:t>
            </a:r>
            <a:r>
              <a:rPr lang="en-US" sz="2600" u="sng" dirty="0"/>
              <a:t>N.J.S.A</a:t>
            </a:r>
            <a:r>
              <a:rPr lang="en-US" sz="2600" dirty="0"/>
              <a:t>.18A:6-7.2) i.e. teaching staff member, substitute teacher, teacher aide, child study team member, school physician, school nurse, custodian, school maintenance worker, cafeteria worker, school law enforcement officer, school secretary or clerical worker, regardless of pupil contact, the individual must submit to the Criminal History Record Check.  In addition, any individual that has “</a:t>
            </a:r>
            <a:r>
              <a:rPr lang="en-US" sz="2600" b="1" dirty="0"/>
              <a:t>regular pupil contact</a:t>
            </a:r>
            <a:r>
              <a:rPr lang="en-US" sz="2600" dirty="0"/>
              <a:t>” must also undergo the Criminal History Record Check.  “Regular pupil contact” is determined by the employing education facility in consultation with the school attorney.</a:t>
            </a:r>
          </a:p>
          <a:p>
            <a:pPr marL="0" indent="0">
              <a:spcBef>
                <a:spcPts val="1200"/>
              </a:spcBef>
              <a:buClr>
                <a:schemeClr val="dk1"/>
              </a:buClr>
              <a:buSzPts val="1100"/>
              <a:buNone/>
            </a:pPr>
            <a:r>
              <a:rPr lang="en-US" sz="2600" i="1" dirty="0"/>
              <a:t>What other employees have </a:t>
            </a:r>
            <a:r>
              <a:rPr lang="en-US" sz="2600" b="1" i="1" dirty="0"/>
              <a:t>regular pupil contact</a:t>
            </a:r>
            <a:r>
              <a:rPr lang="en-US" sz="2600" i="1" dirty="0"/>
              <a:t>?</a:t>
            </a:r>
          </a:p>
          <a:p>
            <a:pPr marL="0" indent="0">
              <a:spcBef>
                <a:spcPts val="1200"/>
              </a:spcBef>
              <a:buClr>
                <a:schemeClr val="dk1"/>
              </a:buClr>
              <a:buSzPts val="1100"/>
              <a:buNone/>
            </a:pPr>
            <a:r>
              <a:rPr lang="en-US" sz="2600" i="1" dirty="0"/>
              <a:t>Which “volunteers” does this apply to???</a:t>
            </a:r>
          </a:p>
          <a:p>
            <a:endParaRPr lang="en-US" dirty="0"/>
          </a:p>
        </p:txBody>
      </p:sp>
      <p:sp>
        <p:nvSpPr>
          <p:cNvPr id="4" name="Slide Number Placeholder 3">
            <a:extLst>
              <a:ext uri="{FF2B5EF4-FFF2-40B4-BE49-F238E27FC236}">
                <a16:creationId xmlns:a16="http://schemas.microsoft.com/office/drawing/2014/main" id="{8E6E3C00-2AA5-12F3-AB95-6C743F99F9A5}"/>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28</a:t>
            </a:fld>
            <a:endParaRPr lang="en-US" dirty="0">
              <a:solidFill>
                <a:prstClr val="black">
                  <a:tint val="75000"/>
                </a:prstClr>
              </a:solidFill>
            </a:endParaRPr>
          </a:p>
        </p:txBody>
      </p:sp>
    </p:spTree>
    <p:extLst>
      <p:ext uri="{BB962C8B-B14F-4D97-AF65-F5344CB8AC3E}">
        <p14:creationId xmlns:p14="http://schemas.microsoft.com/office/powerpoint/2010/main" val="36973885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42568-8495-F7AD-D9AB-8D1B1729D41B}"/>
              </a:ext>
            </a:extLst>
          </p:cNvPr>
          <p:cNvSpPr>
            <a:spLocks noGrp="1"/>
          </p:cNvSpPr>
          <p:nvPr>
            <p:ph type="title"/>
          </p:nvPr>
        </p:nvSpPr>
        <p:spPr/>
        <p:txBody>
          <a:bodyPr/>
          <a:lstStyle/>
          <a:p>
            <a:r>
              <a:rPr lang="en-US" dirty="0"/>
              <a:t>Pass the Trash</a:t>
            </a:r>
          </a:p>
        </p:txBody>
      </p:sp>
      <p:sp>
        <p:nvSpPr>
          <p:cNvPr id="3" name="Content Placeholder 2">
            <a:extLst>
              <a:ext uri="{FF2B5EF4-FFF2-40B4-BE49-F238E27FC236}">
                <a16:creationId xmlns:a16="http://schemas.microsoft.com/office/drawing/2014/main" id="{8E181F82-5C3F-5043-C4E5-2D6D72CDCA25}"/>
              </a:ext>
            </a:extLst>
          </p:cNvPr>
          <p:cNvSpPr>
            <a:spLocks noGrp="1"/>
          </p:cNvSpPr>
          <p:nvPr>
            <p:ph idx="1"/>
          </p:nvPr>
        </p:nvSpPr>
        <p:spPr/>
        <p:txBody>
          <a:bodyPr>
            <a:normAutofit/>
          </a:bodyPr>
          <a:lstStyle/>
          <a:p>
            <a:pPr eaLnBrk="1" hangingPunct="1"/>
            <a:r>
              <a:rPr lang="en-US" altLang="en-US" dirty="0">
                <a:solidFill>
                  <a:schemeClr val="tx1"/>
                </a:solidFill>
                <a:ea typeface="Tahoma" panose="020B0604030504040204" pitchFamily="34" charset="0"/>
                <a:cs typeface="Times New Roman" panose="02020603050405020304" pitchFamily="18" charset="0"/>
              </a:rPr>
              <a:t>In 2018, New Jersey passed P.L.2018, c.5, known as the “Pass the Trash Act,” effective June 1, 2018:</a:t>
            </a:r>
          </a:p>
          <a:p>
            <a:pPr lvl="1" eaLnBrk="1" hangingPunct="1"/>
            <a:r>
              <a:rPr lang="en-US" altLang="en-US" sz="2000" dirty="0">
                <a:ea typeface="Tahoma" panose="020B0604030504040204" pitchFamily="34" charset="0"/>
                <a:cs typeface="Times New Roman" panose="02020603050405020304" pitchFamily="18" charset="0"/>
              </a:rPr>
              <a:t>Districts </a:t>
            </a:r>
            <a:r>
              <a:rPr lang="en-US" altLang="en-US" sz="2000" u="sng" dirty="0">
                <a:ea typeface="Tahoma" panose="020B0604030504040204" pitchFamily="34" charset="0"/>
                <a:cs typeface="Times New Roman" panose="02020603050405020304" pitchFamily="18" charset="0"/>
              </a:rPr>
              <a:t>must</a:t>
            </a:r>
            <a:r>
              <a:rPr lang="en-US" altLang="en-US" sz="2000" dirty="0">
                <a:ea typeface="Tahoma" panose="020B0604030504040204" pitchFamily="34" charset="0"/>
                <a:cs typeface="Times New Roman" panose="02020603050405020304" pitchFamily="18" charset="0"/>
              </a:rPr>
              <a:t> require applicants to provide certain information about their employment history before the employee may be hired for a position that requires regular contact with students; </a:t>
            </a:r>
          </a:p>
          <a:p>
            <a:pPr lvl="2" eaLnBrk="1" hangingPunct="1"/>
            <a:r>
              <a:rPr lang="en-US" altLang="en-US" dirty="0">
                <a:ea typeface="Tahoma" panose="020B0604030504040204" pitchFamily="34" charset="0"/>
                <a:cs typeface="Times New Roman" panose="02020603050405020304" pitchFamily="18" charset="0"/>
              </a:rPr>
              <a:t>Current employer;</a:t>
            </a:r>
          </a:p>
          <a:p>
            <a:pPr lvl="2" eaLnBrk="1" hangingPunct="1"/>
            <a:r>
              <a:rPr lang="en-US" altLang="en-US" dirty="0">
                <a:ea typeface="Tahoma" panose="020B0604030504040204" pitchFamily="34" charset="0"/>
                <a:cs typeface="Times New Roman" panose="02020603050405020304" pitchFamily="18" charset="0"/>
              </a:rPr>
              <a:t>All former schools that employed the applicant within the last twenty (20) years; </a:t>
            </a:r>
          </a:p>
          <a:p>
            <a:pPr lvl="3" eaLnBrk="1" hangingPunct="1"/>
            <a:r>
              <a:rPr lang="en-US" altLang="en-US" sz="2000" dirty="0">
                <a:ea typeface="Tahoma" panose="020B0604030504040204" pitchFamily="34" charset="0"/>
                <a:cs typeface="Times New Roman" panose="02020603050405020304" pitchFamily="18" charset="0"/>
              </a:rPr>
              <a:t>Must provide executed authorization consenting to disclosure of employment history </a:t>
            </a:r>
          </a:p>
          <a:p>
            <a:pPr lvl="2" eaLnBrk="1" hangingPunct="1"/>
            <a:r>
              <a:rPr lang="en-US" altLang="en-US" dirty="0">
                <a:ea typeface="Tahoma" panose="020B0604030504040204" pitchFamily="34" charset="0"/>
                <a:cs typeface="Times New Roman" panose="02020603050405020304" pitchFamily="18" charset="0"/>
              </a:rPr>
              <a:t>All former employers where the applicant had direct contact with children within the last twenty (20) years.</a:t>
            </a:r>
          </a:p>
          <a:p>
            <a:endParaRPr lang="en-US" dirty="0"/>
          </a:p>
        </p:txBody>
      </p:sp>
      <p:sp>
        <p:nvSpPr>
          <p:cNvPr id="4" name="Slide Number Placeholder 3">
            <a:extLst>
              <a:ext uri="{FF2B5EF4-FFF2-40B4-BE49-F238E27FC236}">
                <a16:creationId xmlns:a16="http://schemas.microsoft.com/office/drawing/2014/main" id="{B6770C2B-B781-9C80-1C14-197E06CB4517}"/>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29</a:t>
            </a:fld>
            <a:endParaRPr lang="en-US" dirty="0">
              <a:solidFill>
                <a:prstClr val="black">
                  <a:tint val="75000"/>
                </a:prstClr>
              </a:solidFill>
            </a:endParaRPr>
          </a:p>
        </p:txBody>
      </p:sp>
    </p:spTree>
    <p:extLst>
      <p:ext uri="{BB962C8B-B14F-4D97-AF65-F5344CB8AC3E}">
        <p14:creationId xmlns:p14="http://schemas.microsoft.com/office/powerpoint/2010/main" val="2278640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31DF2-ECCA-3A8C-C263-ECA28F83DA3E}"/>
            </a:ext>
          </a:extLst>
        </p:cNvPr>
        <p:cNvGrpSpPr/>
        <p:nvPr/>
      </p:nvGrpSpPr>
      <p:grpSpPr>
        <a:xfrm>
          <a:off x="0" y="0"/>
          <a:ext cx="0" cy="0"/>
          <a:chOff x="0" y="0"/>
          <a:chExt cx="0" cy="0"/>
        </a:xfrm>
      </p:grpSpPr>
      <p:sp>
        <p:nvSpPr>
          <p:cNvPr id="21" name="TextBox 20">
            <a:extLst>
              <a:ext uri="{FF2B5EF4-FFF2-40B4-BE49-F238E27FC236}">
                <a16:creationId xmlns:a16="http://schemas.microsoft.com/office/drawing/2014/main" id="{47023E67-81CA-1411-C0C2-A4506F2ABCF1}"/>
              </a:ext>
            </a:extLst>
          </p:cNvPr>
          <p:cNvSpPr txBox="1"/>
          <p:nvPr/>
        </p:nvSpPr>
        <p:spPr>
          <a:xfrm>
            <a:off x="372946" y="-1148246"/>
            <a:ext cx="8022084" cy="830997"/>
          </a:xfrm>
          <a:prstGeom prst="rect">
            <a:avLst/>
          </a:prstGeom>
          <a:noFill/>
        </p:spPr>
        <p:txBody>
          <a:bodyPr wrap="square" rtlCol="0">
            <a:spAutoFit/>
          </a:bodyPr>
          <a:lstStyle/>
          <a:p>
            <a:r>
              <a:rPr lang="en-US" sz="4800" b="1" dirty="0">
                <a:solidFill>
                  <a:schemeClr val="bg1"/>
                </a:solidFill>
                <a:latin typeface="Calibri" panose="020F0502020204030204" pitchFamily="34" charset="0"/>
              </a:rPr>
              <a:t>NJSIG EXECUTIVE UPDATE</a:t>
            </a:r>
          </a:p>
        </p:txBody>
      </p:sp>
      <p:grpSp>
        <p:nvGrpSpPr>
          <p:cNvPr id="22" name="Group 21">
            <a:extLst>
              <a:ext uri="{FF2B5EF4-FFF2-40B4-BE49-F238E27FC236}">
                <a16:creationId xmlns:a16="http://schemas.microsoft.com/office/drawing/2014/main" id="{3A52A1BE-3C15-10DF-3487-1663927CB468}"/>
              </a:ext>
            </a:extLst>
          </p:cNvPr>
          <p:cNvGrpSpPr/>
          <p:nvPr/>
        </p:nvGrpSpPr>
        <p:grpSpPr>
          <a:xfrm>
            <a:off x="-36164" y="-1997531"/>
            <a:ext cx="13447522" cy="9892021"/>
            <a:chOff x="-1865119" y="-4514850"/>
            <a:chExt cx="13447522" cy="9892021"/>
          </a:xfrm>
        </p:grpSpPr>
        <p:sp>
          <p:nvSpPr>
            <p:cNvPr id="23" name="Rectangle 22">
              <a:extLst>
                <a:ext uri="{FF2B5EF4-FFF2-40B4-BE49-F238E27FC236}">
                  <a16:creationId xmlns:a16="http://schemas.microsoft.com/office/drawing/2014/main" id="{75236A24-CF7C-5D8E-7118-4FE6E7650493}"/>
                </a:ext>
              </a:extLst>
            </p:cNvPr>
            <p:cNvSpPr/>
            <p:nvPr/>
          </p:nvSpPr>
          <p:spPr>
            <a:xfrm rot="16200000" flipH="1">
              <a:off x="383116" y="-6763085"/>
              <a:ext cx="8951051" cy="134475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64C55673-008D-DAFD-CFBE-77033B873CC9}"/>
                </a:ext>
              </a:extLst>
            </p:cNvPr>
            <p:cNvSpPr/>
            <p:nvPr/>
          </p:nvSpPr>
          <p:spPr>
            <a:xfrm rot="10800000" flipH="1">
              <a:off x="-1181451" y="4430063"/>
              <a:ext cx="1706062" cy="947108"/>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grpSp>
        <p:nvGrpSpPr>
          <p:cNvPr id="25" name="Group 24">
            <a:extLst>
              <a:ext uri="{FF2B5EF4-FFF2-40B4-BE49-F238E27FC236}">
                <a16:creationId xmlns:a16="http://schemas.microsoft.com/office/drawing/2014/main" id="{1E9F3FB3-B7DC-7C2E-3279-206820DE76BE}"/>
              </a:ext>
            </a:extLst>
          </p:cNvPr>
          <p:cNvGrpSpPr/>
          <p:nvPr/>
        </p:nvGrpSpPr>
        <p:grpSpPr>
          <a:xfrm>
            <a:off x="-36164" y="-2119493"/>
            <a:ext cx="12859634" cy="9594486"/>
            <a:chOff x="-115184" y="-3581400"/>
            <a:chExt cx="12859634" cy="9594486"/>
          </a:xfrm>
        </p:grpSpPr>
        <p:sp>
          <p:nvSpPr>
            <p:cNvPr id="26" name="Rectangle 25">
              <a:extLst>
                <a:ext uri="{FF2B5EF4-FFF2-40B4-BE49-F238E27FC236}">
                  <a16:creationId xmlns:a16="http://schemas.microsoft.com/office/drawing/2014/main" id="{8ACA5171-3B8F-3FC1-3ACA-11D3F3F3C907}"/>
                </a:ext>
              </a:extLst>
            </p:cNvPr>
            <p:cNvSpPr/>
            <p:nvPr/>
          </p:nvSpPr>
          <p:spPr>
            <a:xfrm rot="16200000" flipH="1">
              <a:off x="1912534" y="-5609118"/>
              <a:ext cx="8804198" cy="1285963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t>Tt</a:t>
              </a:r>
            </a:p>
          </p:txBody>
        </p:sp>
        <p:sp>
          <p:nvSpPr>
            <p:cNvPr id="27" name="Isosceles Triangle 26">
              <a:extLst>
                <a:ext uri="{FF2B5EF4-FFF2-40B4-BE49-F238E27FC236}">
                  <a16:creationId xmlns:a16="http://schemas.microsoft.com/office/drawing/2014/main" id="{CE64C3B5-D4EB-0B48-0FEB-5EFB2835E573}"/>
                </a:ext>
              </a:extLst>
            </p:cNvPr>
            <p:cNvSpPr/>
            <p:nvPr/>
          </p:nvSpPr>
          <p:spPr>
            <a:xfrm rot="10800000" flipH="1">
              <a:off x="568484" y="5065978"/>
              <a:ext cx="1706062" cy="947108"/>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grpSp>
        <p:nvGrpSpPr>
          <p:cNvPr id="28" name="Group 27">
            <a:extLst>
              <a:ext uri="{FF2B5EF4-FFF2-40B4-BE49-F238E27FC236}">
                <a16:creationId xmlns:a16="http://schemas.microsoft.com/office/drawing/2014/main" id="{2797A80E-4AC0-205C-8822-78DA64AA8DE8}"/>
              </a:ext>
            </a:extLst>
          </p:cNvPr>
          <p:cNvGrpSpPr/>
          <p:nvPr/>
        </p:nvGrpSpPr>
        <p:grpSpPr>
          <a:xfrm>
            <a:off x="-36165" y="-8260000"/>
            <a:ext cx="13447522" cy="9892021"/>
            <a:chOff x="-1865119" y="-4514850"/>
            <a:chExt cx="13447522" cy="9892021"/>
          </a:xfrm>
        </p:grpSpPr>
        <p:sp>
          <p:nvSpPr>
            <p:cNvPr id="32" name="Rectangle 31">
              <a:extLst>
                <a:ext uri="{FF2B5EF4-FFF2-40B4-BE49-F238E27FC236}">
                  <a16:creationId xmlns:a16="http://schemas.microsoft.com/office/drawing/2014/main" id="{4D1E3047-6DF3-DE53-544D-A99DC734A897}"/>
                </a:ext>
              </a:extLst>
            </p:cNvPr>
            <p:cNvSpPr/>
            <p:nvPr/>
          </p:nvSpPr>
          <p:spPr>
            <a:xfrm rot="16200000" flipH="1">
              <a:off x="383116" y="-6763085"/>
              <a:ext cx="8951051" cy="134475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D492F184-089E-70EC-9033-BD2994C10CDD}"/>
                </a:ext>
              </a:extLst>
            </p:cNvPr>
            <p:cNvSpPr/>
            <p:nvPr/>
          </p:nvSpPr>
          <p:spPr>
            <a:xfrm rot="10800000" flipH="1">
              <a:off x="-1181451" y="4430063"/>
              <a:ext cx="1706062" cy="947108"/>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grpSp>
        <p:nvGrpSpPr>
          <p:cNvPr id="35" name="Group 34">
            <a:extLst>
              <a:ext uri="{FF2B5EF4-FFF2-40B4-BE49-F238E27FC236}">
                <a16:creationId xmlns:a16="http://schemas.microsoft.com/office/drawing/2014/main" id="{13DBB20D-4290-55E8-AF4A-8D4248AECFAD}"/>
              </a:ext>
            </a:extLst>
          </p:cNvPr>
          <p:cNvGrpSpPr/>
          <p:nvPr/>
        </p:nvGrpSpPr>
        <p:grpSpPr>
          <a:xfrm>
            <a:off x="0" y="-8341782"/>
            <a:ext cx="12859634" cy="9594486"/>
            <a:chOff x="-115184" y="-3581400"/>
            <a:chExt cx="12859634" cy="9594486"/>
          </a:xfrm>
        </p:grpSpPr>
        <p:sp>
          <p:nvSpPr>
            <p:cNvPr id="36" name="Rectangle 35">
              <a:extLst>
                <a:ext uri="{FF2B5EF4-FFF2-40B4-BE49-F238E27FC236}">
                  <a16:creationId xmlns:a16="http://schemas.microsoft.com/office/drawing/2014/main" id="{9BBAE6A0-63DB-F244-B145-5519B1507A2A}"/>
                </a:ext>
              </a:extLst>
            </p:cNvPr>
            <p:cNvSpPr/>
            <p:nvPr/>
          </p:nvSpPr>
          <p:spPr>
            <a:xfrm rot="16200000" flipH="1">
              <a:off x="1912534" y="-5609118"/>
              <a:ext cx="8804198" cy="1285963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7" name="Isosceles Triangle 36">
              <a:extLst>
                <a:ext uri="{FF2B5EF4-FFF2-40B4-BE49-F238E27FC236}">
                  <a16:creationId xmlns:a16="http://schemas.microsoft.com/office/drawing/2014/main" id="{41A9302B-2066-3573-3F8C-6F3C11958F68}"/>
                </a:ext>
              </a:extLst>
            </p:cNvPr>
            <p:cNvSpPr/>
            <p:nvPr/>
          </p:nvSpPr>
          <p:spPr>
            <a:xfrm rot="10800000" flipH="1">
              <a:off x="568484" y="5065978"/>
              <a:ext cx="1706062" cy="947108"/>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sp>
        <p:nvSpPr>
          <p:cNvPr id="38" name="TextBox 37">
            <a:extLst>
              <a:ext uri="{FF2B5EF4-FFF2-40B4-BE49-F238E27FC236}">
                <a16:creationId xmlns:a16="http://schemas.microsoft.com/office/drawing/2014/main" id="{002D847C-9CFE-546B-03DA-5BA534E124B9}"/>
              </a:ext>
            </a:extLst>
          </p:cNvPr>
          <p:cNvSpPr txBox="1"/>
          <p:nvPr/>
        </p:nvSpPr>
        <p:spPr>
          <a:xfrm>
            <a:off x="2195388" y="-8260000"/>
            <a:ext cx="9996612" cy="830997"/>
          </a:xfrm>
          <a:prstGeom prst="rect">
            <a:avLst/>
          </a:prstGeom>
          <a:noFill/>
        </p:spPr>
        <p:txBody>
          <a:bodyPr wrap="square" rtlCol="0">
            <a:spAutoFit/>
          </a:bodyPr>
          <a:lstStyle/>
          <a:p>
            <a:r>
              <a:rPr lang="en-US" sz="4800" b="1" dirty="0">
                <a:latin typeface="Calibri" panose="020F0502020204030204" pitchFamily="34" charset="0"/>
              </a:rPr>
              <a:t>SUB-FUND ADMINISTRATOR REPORT</a:t>
            </a:r>
          </a:p>
        </p:txBody>
      </p:sp>
      <p:sp>
        <p:nvSpPr>
          <p:cNvPr id="19" name="TextBox 18">
            <a:extLst>
              <a:ext uri="{FF2B5EF4-FFF2-40B4-BE49-F238E27FC236}">
                <a16:creationId xmlns:a16="http://schemas.microsoft.com/office/drawing/2014/main" id="{A3D8A523-3BEE-710F-93C8-3529DBB9F203}"/>
              </a:ext>
            </a:extLst>
          </p:cNvPr>
          <p:cNvSpPr txBox="1"/>
          <p:nvPr/>
        </p:nvSpPr>
        <p:spPr>
          <a:xfrm>
            <a:off x="2195388" y="813015"/>
            <a:ext cx="8022084" cy="830997"/>
          </a:xfrm>
          <a:prstGeom prst="rect">
            <a:avLst/>
          </a:prstGeom>
          <a:noFill/>
        </p:spPr>
        <p:txBody>
          <a:bodyPr wrap="square" rtlCol="0">
            <a:spAutoFit/>
          </a:bodyPr>
          <a:lstStyle/>
          <a:p>
            <a:r>
              <a:rPr lang="en-US" sz="4800" b="1" dirty="0">
                <a:solidFill>
                  <a:schemeClr val="bg1"/>
                </a:solidFill>
                <a:latin typeface="Calibri" panose="020F0502020204030204" pitchFamily="34" charset="0"/>
              </a:rPr>
              <a:t>SAFETY TRAINING</a:t>
            </a:r>
          </a:p>
        </p:txBody>
      </p:sp>
      <p:sp>
        <p:nvSpPr>
          <p:cNvPr id="46" name="TextBox 45">
            <a:extLst>
              <a:ext uri="{FF2B5EF4-FFF2-40B4-BE49-F238E27FC236}">
                <a16:creationId xmlns:a16="http://schemas.microsoft.com/office/drawing/2014/main" id="{F4187D68-5EE8-15FB-3811-C6F595D2F1F3}"/>
              </a:ext>
            </a:extLst>
          </p:cNvPr>
          <p:cNvSpPr txBox="1"/>
          <p:nvPr/>
        </p:nvSpPr>
        <p:spPr>
          <a:xfrm>
            <a:off x="1188277" y="7176017"/>
            <a:ext cx="5556069" cy="707886"/>
          </a:xfrm>
          <a:prstGeom prst="rect">
            <a:avLst/>
          </a:prstGeom>
          <a:noFill/>
        </p:spPr>
        <p:txBody>
          <a:bodyPr wrap="square" rtlCol="0">
            <a:spAutoFit/>
          </a:bodyPr>
          <a:lstStyle/>
          <a:p>
            <a:pPr algn="ctr"/>
            <a:r>
              <a:rPr lang="en-US" sz="4000" b="1" dirty="0">
                <a:latin typeface="Calibri" panose="020F0502020204030204" pitchFamily="34" charset="0"/>
              </a:rPr>
              <a:t>PRESENTATION</a:t>
            </a:r>
          </a:p>
        </p:txBody>
      </p:sp>
      <p:sp>
        <p:nvSpPr>
          <p:cNvPr id="48" name="TextBox 47">
            <a:extLst>
              <a:ext uri="{FF2B5EF4-FFF2-40B4-BE49-F238E27FC236}">
                <a16:creationId xmlns:a16="http://schemas.microsoft.com/office/drawing/2014/main" id="{B2C8CA71-42ED-2C8C-2FD3-FE7E14096735}"/>
              </a:ext>
            </a:extLst>
          </p:cNvPr>
          <p:cNvSpPr txBox="1"/>
          <p:nvPr/>
        </p:nvSpPr>
        <p:spPr>
          <a:xfrm>
            <a:off x="2621098" y="-6258220"/>
            <a:ext cx="8022084" cy="830997"/>
          </a:xfrm>
          <a:prstGeom prst="rect">
            <a:avLst/>
          </a:prstGeom>
          <a:noFill/>
        </p:spPr>
        <p:txBody>
          <a:bodyPr wrap="square" rtlCol="0">
            <a:spAutoFit/>
          </a:bodyPr>
          <a:lstStyle/>
          <a:p>
            <a:r>
              <a:rPr lang="en-US" sz="4800" b="1" dirty="0">
                <a:solidFill>
                  <a:schemeClr val="bg1"/>
                </a:solidFill>
                <a:latin typeface="Calibri" panose="020F0502020204030204" pitchFamily="34" charset="0"/>
              </a:rPr>
              <a:t>RECENT INTAKE TRAINING</a:t>
            </a:r>
          </a:p>
        </p:txBody>
      </p:sp>
      <p:pic>
        <p:nvPicPr>
          <p:cNvPr id="49" name="Picture 48">
            <a:extLst>
              <a:ext uri="{FF2B5EF4-FFF2-40B4-BE49-F238E27FC236}">
                <a16:creationId xmlns:a16="http://schemas.microsoft.com/office/drawing/2014/main" id="{091B40B2-530D-E5EC-615D-918E1D9268D6}"/>
              </a:ext>
            </a:extLst>
          </p:cNvPr>
          <p:cNvPicPr>
            <a:picLocks noChangeAspect="1"/>
          </p:cNvPicPr>
          <p:nvPr/>
        </p:nvPicPr>
        <p:blipFill>
          <a:blip r:embed="rId2"/>
          <a:stretch>
            <a:fillRect/>
          </a:stretch>
        </p:blipFill>
        <p:spPr>
          <a:xfrm>
            <a:off x="3625022" y="-5305260"/>
            <a:ext cx="5793375" cy="4489019"/>
          </a:xfrm>
          <a:prstGeom prst="rect">
            <a:avLst/>
          </a:prstGeom>
          <a:ln>
            <a:noFill/>
          </a:ln>
          <a:effectLst>
            <a:outerShdw blurRad="292100" dist="139700" dir="2700000" algn="tl" rotWithShape="0">
              <a:srgbClr val="333333">
                <a:alpha val="65000"/>
              </a:srgbClr>
            </a:outerShdw>
          </a:effectLst>
        </p:spPr>
      </p:pic>
      <p:sp>
        <p:nvSpPr>
          <p:cNvPr id="29" name="Rectangle 28">
            <a:extLst>
              <a:ext uri="{FF2B5EF4-FFF2-40B4-BE49-F238E27FC236}">
                <a16:creationId xmlns:a16="http://schemas.microsoft.com/office/drawing/2014/main" id="{F5BAEEE0-6FDF-EE37-653B-3B38D00270C2}"/>
              </a:ext>
            </a:extLst>
          </p:cNvPr>
          <p:cNvSpPr/>
          <p:nvPr/>
        </p:nvSpPr>
        <p:spPr>
          <a:xfrm>
            <a:off x="1045800" y="7986714"/>
            <a:ext cx="12295787" cy="4093428"/>
          </a:xfrm>
          <a:prstGeom prst="rect">
            <a:avLst/>
          </a:prstGeom>
        </p:spPr>
        <p:txBody>
          <a:bodyPr wrap="square">
            <a:spAutoFit/>
          </a:bodyPr>
          <a:lstStyle/>
          <a:p>
            <a:pPr algn="ctr"/>
            <a:r>
              <a:rPr lang="en-US" sz="4800" b="1" dirty="0">
                <a:solidFill>
                  <a:schemeClr val="accent1">
                    <a:lumMod val="50000"/>
                  </a:schemeClr>
                </a:solidFill>
                <a:latin typeface="Calibri" panose="020F0502020204030204" pitchFamily="34" charset="0"/>
                <a:ea typeface="Calibri" panose="020F0502020204030204" pitchFamily="34" charset="0"/>
              </a:rPr>
              <a:t>Protecting Children from Abuse</a:t>
            </a:r>
          </a:p>
          <a:p>
            <a:pPr algn="ctr"/>
            <a:r>
              <a:rPr lang="en-US" sz="4800" b="1" dirty="0">
                <a:solidFill>
                  <a:schemeClr val="accent1">
                    <a:lumMod val="50000"/>
                  </a:schemeClr>
                </a:solidFill>
                <a:latin typeface="Calibri" panose="020F0502020204030204" pitchFamily="34" charset="0"/>
                <a:ea typeface="Calibri" panose="020F0502020204030204" pitchFamily="34" charset="0"/>
              </a:rPr>
              <a:t>In New Jersey</a:t>
            </a:r>
          </a:p>
          <a:p>
            <a:pPr algn="ctr"/>
            <a:endParaRPr lang="en-US" sz="1400" b="1" dirty="0">
              <a:solidFill>
                <a:schemeClr val="accent1">
                  <a:lumMod val="50000"/>
                </a:schemeClr>
              </a:solidFill>
              <a:latin typeface="Calibri" panose="020F0502020204030204" pitchFamily="34" charset="0"/>
              <a:ea typeface="Calibri" panose="020F0502020204030204" pitchFamily="34" charset="0"/>
            </a:endParaRPr>
          </a:p>
          <a:p>
            <a:pPr algn="ctr"/>
            <a:r>
              <a:rPr lang="en-US" sz="2400" i="1" dirty="0">
                <a:solidFill>
                  <a:schemeClr val="accent1">
                    <a:lumMod val="50000"/>
                  </a:schemeClr>
                </a:solidFill>
                <a:latin typeface="Calibri" panose="020F0502020204030204" pitchFamily="34" charset="0"/>
                <a:ea typeface="Calibri" panose="020F0502020204030204" pitchFamily="34" charset="0"/>
              </a:rPr>
              <a:t>Presenter:</a:t>
            </a:r>
          </a:p>
          <a:p>
            <a:pPr algn="ctr"/>
            <a:r>
              <a:rPr lang="en-US" sz="4400" b="1" dirty="0">
                <a:solidFill>
                  <a:schemeClr val="accent1">
                    <a:lumMod val="50000"/>
                  </a:schemeClr>
                </a:solidFill>
                <a:latin typeface="Calibri" panose="020F0502020204030204" pitchFamily="34" charset="0"/>
                <a:ea typeface="Calibri" panose="020F0502020204030204" pitchFamily="34" charset="0"/>
              </a:rPr>
              <a:t>Paul Shives</a:t>
            </a:r>
          </a:p>
          <a:p>
            <a:pPr algn="ctr"/>
            <a:r>
              <a:rPr lang="en-US" sz="3600" i="1" dirty="0">
                <a:solidFill>
                  <a:schemeClr val="accent1">
                    <a:lumMod val="50000"/>
                  </a:schemeClr>
                </a:solidFill>
                <a:latin typeface="Calibri" panose="020F0502020204030204" pitchFamily="34" charset="0"/>
                <a:ea typeface="Calibri" panose="020F0502020204030204" pitchFamily="34" charset="0"/>
              </a:rPr>
              <a:t>Senior Director of Safety</a:t>
            </a:r>
          </a:p>
          <a:p>
            <a:pPr algn="ctr"/>
            <a:r>
              <a:rPr lang="en-US" sz="3600" i="1" dirty="0">
                <a:solidFill>
                  <a:schemeClr val="accent1">
                    <a:lumMod val="50000"/>
                  </a:schemeClr>
                </a:solidFill>
                <a:latin typeface="Calibri" panose="020F0502020204030204" pitchFamily="34" charset="0"/>
                <a:ea typeface="Calibri" panose="020F0502020204030204" pitchFamily="34" charset="0"/>
              </a:rPr>
              <a:t>J.A. Montgomery Risk Control</a:t>
            </a:r>
            <a:endParaRPr lang="en-US" sz="3600" i="1" dirty="0">
              <a:solidFill>
                <a:schemeClr val="accent1">
                  <a:lumMod val="50000"/>
                </a:schemeClr>
              </a:solidFill>
              <a:latin typeface="Calibri" panose="020F0502020204030204" pitchFamily="34" charset="0"/>
            </a:endParaRPr>
          </a:p>
        </p:txBody>
      </p:sp>
      <p:graphicFrame>
        <p:nvGraphicFramePr>
          <p:cNvPr id="10" name="Table 9">
            <a:extLst>
              <a:ext uri="{FF2B5EF4-FFF2-40B4-BE49-F238E27FC236}">
                <a16:creationId xmlns:a16="http://schemas.microsoft.com/office/drawing/2014/main" id="{8E84F5B5-F424-E7B9-0ABB-5AEF71939085}"/>
              </a:ext>
            </a:extLst>
          </p:cNvPr>
          <p:cNvGraphicFramePr>
            <a:graphicFrameLocks noGrp="1"/>
          </p:cNvGraphicFramePr>
          <p:nvPr>
            <p:extLst>
              <p:ext uri="{D42A27DB-BD31-4B8C-83A1-F6EECF244321}">
                <p14:modId xmlns:p14="http://schemas.microsoft.com/office/powerpoint/2010/main" val="1358304239"/>
              </p:ext>
            </p:extLst>
          </p:nvPr>
        </p:nvGraphicFramePr>
        <p:xfrm>
          <a:off x="2323290" y="1643557"/>
          <a:ext cx="8319891" cy="3513227"/>
        </p:xfrm>
        <a:graphic>
          <a:graphicData uri="http://schemas.openxmlformats.org/drawingml/2006/table">
            <a:tbl>
              <a:tblPr/>
              <a:tblGrid>
                <a:gridCol w="784895">
                  <a:extLst>
                    <a:ext uri="{9D8B030D-6E8A-4147-A177-3AD203B41FA5}">
                      <a16:colId xmlns:a16="http://schemas.microsoft.com/office/drawing/2014/main" val="416840822"/>
                    </a:ext>
                  </a:extLst>
                </a:gridCol>
                <a:gridCol w="6321976">
                  <a:extLst>
                    <a:ext uri="{9D8B030D-6E8A-4147-A177-3AD203B41FA5}">
                      <a16:colId xmlns:a16="http://schemas.microsoft.com/office/drawing/2014/main" val="3673818550"/>
                    </a:ext>
                  </a:extLst>
                </a:gridCol>
                <a:gridCol w="1213020">
                  <a:extLst>
                    <a:ext uri="{9D8B030D-6E8A-4147-A177-3AD203B41FA5}">
                      <a16:colId xmlns:a16="http://schemas.microsoft.com/office/drawing/2014/main" val="1812731513"/>
                    </a:ext>
                  </a:extLst>
                </a:gridCol>
              </a:tblGrid>
              <a:tr h="234961">
                <a:tc gridSpan="3">
                  <a:txBody>
                    <a:bodyPr/>
                    <a:lstStyle/>
                    <a:p>
                      <a:pPr algn="ctr" fontAlgn="b"/>
                      <a:r>
                        <a:rPr lang="en-US" sz="1200" b="1" i="0" u="none" strike="noStrike">
                          <a:solidFill>
                            <a:srgbClr val="000000"/>
                          </a:solidFill>
                          <a:effectLst/>
                          <a:latin typeface="Aptos Narrow" panose="020B0004020202020204" pitchFamily="34" charset="0"/>
                        </a:rPr>
                        <a:t>Professional Development Courses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02865551"/>
                  </a:ext>
                </a:extLst>
              </a:tr>
              <a:tr h="234961">
                <a:tc>
                  <a:txBody>
                    <a:bodyPr/>
                    <a:lstStyle/>
                    <a:p>
                      <a:pPr algn="ctr" fontAlgn="b"/>
                      <a:r>
                        <a:rPr lang="en-US" sz="1100" b="1" i="0" u="none" strike="noStrike">
                          <a:solidFill>
                            <a:srgbClr val="FFFFFF"/>
                          </a:solidFill>
                          <a:effectLst/>
                          <a:latin typeface="Aptos Narrow" panose="020B0004020202020204" pitchFamily="34" charset="0"/>
                        </a:rPr>
                        <a:t>Date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6082"/>
                    </a:solidFill>
                  </a:tcPr>
                </a:tc>
                <a:tc>
                  <a:txBody>
                    <a:bodyPr/>
                    <a:lstStyle/>
                    <a:p>
                      <a:pPr algn="ctr" fontAlgn="b"/>
                      <a:r>
                        <a:rPr lang="en-US" sz="1100" b="1" i="0" u="none" strike="noStrike">
                          <a:solidFill>
                            <a:srgbClr val="FFFFFF"/>
                          </a:solidFill>
                          <a:effectLst/>
                          <a:latin typeface="Aptos Narrow" panose="020B0004020202020204" pitchFamily="34" charset="0"/>
                        </a:rPr>
                        <a:t>Class Topic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6082"/>
                    </a:solidFill>
                  </a:tcPr>
                </a:tc>
                <a:tc>
                  <a:txBody>
                    <a:bodyPr/>
                    <a:lstStyle/>
                    <a:p>
                      <a:pPr algn="ctr" fontAlgn="b"/>
                      <a:r>
                        <a:rPr lang="en-US" sz="1100" b="1" i="0" u="none" strike="noStrike">
                          <a:solidFill>
                            <a:srgbClr val="FFFFFF"/>
                          </a:solidFill>
                          <a:effectLst/>
                          <a:latin typeface="Aptos Narrow" panose="020B0004020202020204" pitchFamily="34" charset="0"/>
                        </a:rPr>
                        <a:t>Time</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6082"/>
                    </a:solidFill>
                  </a:tcPr>
                </a:tc>
                <a:extLst>
                  <a:ext uri="{0D108BD9-81ED-4DB2-BD59-A6C34878D82A}">
                    <a16:rowId xmlns:a16="http://schemas.microsoft.com/office/drawing/2014/main" val="3799164791"/>
                  </a:ext>
                </a:extLst>
              </a:tr>
              <a:tr h="234961">
                <a:tc>
                  <a:txBody>
                    <a:bodyPr/>
                    <a:lstStyle/>
                    <a:p>
                      <a:pPr algn="ctr" fontAlgn="t"/>
                      <a:r>
                        <a:rPr lang="en-US" sz="1100" b="0" i="0" u="none" strike="noStrike">
                          <a:solidFill>
                            <a:srgbClr val="000000"/>
                          </a:solidFill>
                          <a:effectLst/>
                          <a:latin typeface="Aptos Display" panose="020B0004020202020204" pitchFamily="34" charset="0"/>
                        </a:rPr>
                        <a:t>6/4/2025</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Aptos Display" panose="020B0004020202020204" pitchFamily="34" charset="0"/>
                          <a:hlinkClick r:id="rId3"/>
                        </a:rPr>
                        <a:t>Productive Meetings Best Practices</a:t>
                      </a:r>
                      <a:endParaRPr lang="en-US" sz="1100" b="0" i="0" u="none" strike="noStrike">
                        <a:solidFill>
                          <a:srgbClr val="000000"/>
                        </a:solidFill>
                        <a:effectLst/>
                        <a:latin typeface="Aptos Display" panose="020B0004020202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Aptos Display" panose="020B0004020202020204" pitchFamily="34" charset="0"/>
                        </a:rPr>
                        <a:t>8:30 - 10:00 am</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39673532"/>
                  </a:ext>
                </a:extLst>
              </a:tr>
              <a:tr h="234961">
                <a:tc>
                  <a:txBody>
                    <a:bodyPr/>
                    <a:lstStyle/>
                    <a:p>
                      <a:pPr algn="ctr" fontAlgn="t"/>
                      <a:r>
                        <a:rPr lang="en-US" sz="1100" b="0" i="0" u="none" strike="noStrike">
                          <a:solidFill>
                            <a:srgbClr val="000000"/>
                          </a:solidFill>
                          <a:effectLst/>
                          <a:latin typeface="Aptos Display" panose="020B0004020202020204" pitchFamily="34" charset="0"/>
                        </a:rPr>
                        <a:t>6/4/2025</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Aptos Display" panose="020B0004020202020204" pitchFamily="34" charset="0"/>
                          <a:hlinkClick r:id="rId4"/>
                        </a:rPr>
                        <a:t>Employee Conduct and Violence Prevention in the Workplace</a:t>
                      </a:r>
                      <a:endParaRPr lang="en-US" sz="1100" b="0" i="0" u="none" strike="noStrike">
                        <a:solidFill>
                          <a:srgbClr val="000000"/>
                        </a:solidFill>
                        <a:effectLst/>
                        <a:latin typeface="Aptos Display" panose="020B0004020202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Aptos Display" panose="020B0004020202020204" pitchFamily="34" charset="0"/>
                        </a:rPr>
                        <a:t>1:00 - 2:30 pm</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88039507"/>
                  </a:ext>
                </a:extLst>
              </a:tr>
              <a:tr h="234961">
                <a:tc>
                  <a:txBody>
                    <a:bodyPr/>
                    <a:lstStyle/>
                    <a:p>
                      <a:pPr algn="ctr" fontAlgn="t"/>
                      <a:r>
                        <a:rPr lang="en-US" sz="1100" b="0" i="0" u="none" strike="noStrike">
                          <a:solidFill>
                            <a:srgbClr val="000000"/>
                          </a:solidFill>
                          <a:effectLst/>
                          <a:latin typeface="Aptos Display" panose="020B0004020202020204" pitchFamily="34" charset="0"/>
                        </a:rPr>
                        <a:t>6/10/2025</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Aptos Display" panose="020B0004020202020204" pitchFamily="34" charset="0"/>
                          <a:hlinkClick r:id="rId5"/>
                        </a:rPr>
                        <a:t>Ethical Decision Making</a:t>
                      </a:r>
                      <a:endParaRPr lang="en-US" sz="1100" b="0" i="0" u="none" strike="noStrike">
                        <a:solidFill>
                          <a:srgbClr val="000000"/>
                        </a:solidFill>
                        <a:effectLst/>
                        <a:latin typeface="Aptos Display" panose="020B0004020202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Aptos Display" panose="020B0004020202020204" pitchFamily="34" charset="0"/>
                        </a:rPr>
                        <a:t>9:00 - 11:30 am</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48423024"/>
                  </a:ext>
                </a:extLst>
              </a:tr>
              <a:tr h="234961">
                <a:tc>
                  <a:txBody>
                    <a:bodyPr/>
                    <a:lstStyle/>
                    <a:p>
                      <a:pPr algn="ctr" fontAlgn="t"/>
                      <a:r>
                        <a:rPr lang="en-US" sz="1100" b="0" i="0" u="none" strike="noStrike">
                          <a:solidFill>
                            <a:srgbClr val="000000"/>
                          </a:solidFill>
                          <a:effectLst/>
                          <a:latin typeface="Aptos Display" panose="020B0004020202020204" pitchFamily="34" charset="0"/>
                        </a:rPr>
                        <a:t>6/16/2025</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Aptos Display" panose="020B0004020202020204" pitchFamily="34" charset="0"/>
                          <a:hlinkClick r:id="rId6"/>
                        </a:rPr>
                        <a:t>Introduction to Understanding Conflict </a:t>
                      </a:r>
                      <a:endParaRPr lang="en-US" sz="1100" b="0" i="0" u="none" strike="noStrike">
                        <a:solidFill>
                          <a:srgbClr val="000000"/>
                        </a:solidFill>
                        <a:effectLst/>
                        <a:latin typeface="Aptos Display" panose="020B0004020202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Aptos Display" panose="020B0004020202020204" pitchFamily="34" charset="0"/>
                        </a:rPr>
                        <a:t>1:00 - 3:00 pm</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14334030"/>
                  </a:ext>
                </a:extLst>
              </a:tr>
              <a:tr h="234961">
                <a:tc>
                  <a:txBody>
                    <a:bodyPr/>
                    <a:lstStyle/>
                    <a:p>
                      <a:pPr algn="ctr" fontAlgn="t"/>
                      <a:r>
                        <a:rPr lang="en-US" sz="1100" b="0" i="0" u="none" strike="noStrike">
                          <a:solidFill>
                            <a:srgbClr val="000000"/>
                          </a:solidFill>
                          <a:effectLst/>
                          <a:latin typeface="Aptos Display" panose="020B0004020202020204" pitchFamily="34" charset="0"/>
                        </a:rPr>
                        <a:t>6/18/2025</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Aptos Display" panose="020B0004020202020204" pitchFamily="34" charset="0"/>
                          <a:hlinkClick r:id="rId7"/>
                        </a:rPr>
                        <a:t>Employee Conduct and Violence Prevention in the Workplace</a:t>
                      </a:r>
                      <a:endParaRPr lang="en-US" sz="1100" b="0" i="0" u="none" strike="noStrike">
                        <a:solidFill>
                          <a:srgbClr val="000000"/>
                        </a:solidFill>
                        <a:effectLst/>
                        <a:latin typeface="Aptos Display" panose="020B0004020202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Aptos Display" panose="020B0004020202020204" pitchFamily="34" charset="0"/>
                        </a:rPr>
                        <a:t>9:00 - 10:30 am</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32253098"/>
                  </a:ext>
                </a:extLst>
              </a:tr>
              <a:tr h="234961">
                <a:tc>
                  <a:txBody>
                    <a:bodyPr/>
                    <a:lstStyle/>
                    <a:p>
                      <a:pPr algn="ctr" fontAlgn="t"/>
                      <a:r>
                        <a:rPr lang="en-US" sz="1100" b="0" i="0" u="none" strike="noStrike">
                          <a:solidFill>
                            <a:srgbClr val="000000"/>
                          </a:solidFill>
                          <a:effectLst/>
                          <a:latin typeface="Aptos Display" panose="020B0004020202020204" pitchFamily="34" charset="0"/>
                        </a:rPr>
                        <a:t>6/20/2025</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Aptos Display" panose="020B0004020202020204" pitchFamily="34" charset="0"/>
                          <a:hlinkClick r:id="rId8"/>
                        </a:rPr>
                        <a:t>Implicit Bias in the Workplace</a:t>
                      </a:r>
                      <a:endParaRPr lang="en-US" sz="1100" b="0" i="0" u="none" strike="noStrike">
                        <a:solidFill>
                          <a:srgbClr val="000000"/>
                        </a:solidFill>
                        <a:effectLst/>
                        <a:latin typeface="Aptos Display" panose="020B0004020202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Aptos Display" panose="020B0004020202020204" pitchFamily="34" charset="0"/>
                        </a:rPr>
                        <a:t>1:00 - 2:30 pm</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8095219"/>
                  </a:ext>
                </a:extLst>
              </a:tr>
              <a:tr h="234961">
                <a:tc>
                  <a:txBody>
                    <a:bodyPr/>
                    <a:lstStyle/>
                    <a:p>
                      <a:pPr algn="ctr" fontAlgn="t"/>
                      <a:r>
                        <a:rPr lang="en-US" sz="1100" b="0" i="0" u="none" strike="noStrike">
                          <a:solidFill>
                            <a:srgbClr val="000000"/>
                          </a:solidFill>
                          <a:effectLst/>
                          <a:latin typeface="Aptos Display" panose="020B0004020202020204" pitchFamily="34" charset="0"/>
                        </a:rPr>
                        <a:t>6/23/2025</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Aptos Display" panose="020B0004020202020204" pitchFamily="34" charset="0"/>
                          <a:hlinkClick r:id="rId9"/>
                        </a:rPr>
                        <a:t>Special Event Management</a:t>
                      </a:r>
                      <a:endParaRPr lang="en-US" sz="1100" b="0" i="0" u="none" strike="noStrike">
                        <a:solidFill>
                          <a:srgbClr val="000000"/>
                        </a:solidFill>
                        <a:effectLst/>
                        <a:latin typeface="Aptos Display" panose="020B0004020202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Aptos Display" panose="020B0004020202020204" pitchFamily="34" charset="0"/>
                        </a:rPr>
                        <a:t>1:00 - 3:00 pm</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15705297"/>
                  </a:ext>
                </a:extLst>
              </a:tr>
              <a:tr h="234961">
                <a:tc>
                  <a:txBody>
                    <a:bodyPr/>
                    <a:lstStyle/>
                    <a:p>
                      <a:pPr algn="ctr" fontAlgn="t"/>
                      <a:r>
                        <a:rPr lang="en-US" sz="1100" b="0" i="0" u="none" strike="noStrike">
                          <a:solidFill>
                            <a:srgbClr val="000000"/>
                          </a:solidFill>
                          <a:effectLst/>
                          <a:latin typeface="Aptos Display" panose="020B0004020202020204" pitchFamily="34" charset="0"/>
                        </a:rPr>
                        <a:t>7/7/2025</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Aptos Display" panose="020B0004020202020204" pitchFamily="34" charset="0"/>
                          <a:hlinkClick r:id="rId10"/>
                        </a:rPr>
                        <a:t>Implicit Bias in the Workplace</a:t>
                      </a:r>
                      <a:endParaRPr lang="en-US" sz="1100" b="0" i="0" u="none" strike="noStrike">
                        <a:solidFill>
                          <a:srgbClr val="000000"/>
                        </a:solidFill>
                        <a:effectLst/>
                        <a:latin typeface="Aptos Display" panose="020B0004020202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Aptos Display" panose="020B0004020202020204" pitchFamily="34" charset="0"/>
                        </a:rPr>
                        <a:t>1:00 - 2:30 pm</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43210332"/>
                  </a:ext>
                </a:extLst>
              </a:tr>
              <a:tr h="234961">
                <a:tc>
                  <a:txBody>
                    <a:bodyPr/>
                    <a:lstStyle/>
                    <a:p>
                      <a:pPr algn="ctr" fontAlgn="t"/>
                      <a:r>
                        <a:rPr lang="en-US" sz="1100" b="0" i="0" u="none" strike="noStrike">
                          <a:solidFill>
                            <a:srgbClr val="000000"/>
                          </a:solidFill>
                          <a:effectLst/>
                          <a:latin typeface="Aptos Display" panose="020B0004020202020204" pitchFamily="34" charset="0"/>
                        </a:rPr>
                        <a:t>7/8/2025</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Aptos Display" panose="020B0004020202020204" pitchFamily="34" charset="0"/>
                          <a:hlinkClick r:id="rId11"/>
                        </a:rPr>
                        <a:t>Preparing for First Amendment Audits</a:t>
                      </a:r>
                      <a:endParaRPr lang="en-US" sz="1100" b="0" i="0" u="none" strike="noStrike">
                        <a:solidFill>
                          <a:srgbClr val="000000"/>
                        </a:solidFill>
                        <a:effectLst/>
                        <a:latin typeface="Aptos Display" panose="020B0004020202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Aptos Display" panose="020B0004020202020204" pitchFamily="34" charset="0"/>
                        </a:rPr>
                        <a:t>9:00 - 11:00 am</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73035473"/>
                  </a:ext>
                </a:extLst>
              </a:tr>
              <a:tr h="234961">
                <a:tc>
                  <a:txBody>
                    <a:bodyPr/>
                    <a:lstStyle/>
                    <a:p>
                      <a:pPr algn="ctr" fontAlgn="t"/>
                      <a:r>
                        <a:rPr lang="en-US" sz="1100" b="0" i="0" u="none" strike="noStrike">
                          <a:solidFill>
                            <a:srgbClr val="000000"/>
                          </a:solidFill>
                          <a:effectLst/>
                          <a:latin typeface="Aptos Display" panose="020B0004020202020204" pitchFamily="34" charset="0"/>
                        </a:rPr>
                        <a:t>7/10/2025</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Aptos Display" panose="020B0004020202020204" pitchFamily="34" charset="0"/>
                          <a:hlinkClick r:id="rId12"/>
                        </a:rPr>
                        <a:t>Employee Conduct and Violence Prevention in the Workplace</a:t>
                      </a:r>
                      <a:endParaRPr lang="en-US" sz="1100" b="0" i="0" u="none" strike="noStrike">
                        <a:solidFill>
                          <a:srgbClr val="000000"/>
                        </a:solidFill>
                        <a:effectLst/>
                        <a:latin typeface="Aptos Display" panose="020B0004020202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Aptos Display" panose="020B0004020202020204" pitchFamily="34" charset="0"/>
                        </a:rPr>
                        <a:t>9:00 - 10:30 am</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70248854"/>
                  </a:ext>
                </a:extLst>
              </a:tr>
              <a:tr h="234961">
                <a:tc>
                  <a:txBody>
                    <a:bodyPr/>
                    <a:lstStyle/>
                    <a:p>
                      <a:pPr algn="ctr" fontAlgn="t"/>
                      <a:r>
                        <a:rPr lang="en-US" sz="1100" b="0" i="0" u="none" strike="noStrike">
                          <a:solidFill>
                            <a:srgbClr val="000000"/>
                          </a:solidFill>
                          <a:effectLst/>
                          <a:latin typeface="Aptos Display" panose="020B0004020202020204" pitchFamily="34" charset="0"/>
                        </a:rPr>
                        <a:t>7/15/2025</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Aptos Display" panose="020B0004020202020204" pitchFamily="34" charset="0"/>
                          <a:hlinkClick r:id="rId13"/>
                        </a:rPr>
                        <a:t>Microlearning Theory and Practice</a:t>
                      </a:r>
                      <a:endParaRPr lang="en-US" sz="1100" b="0" i="0" u="none" strike="noStrike">
                        <a:solidFill>
                          <a:srgbClr val="000000"/>
                        </a:solidFill>
                        <a:effectLst/>
                        <a:latin typeface="Aptos Display" panose="020B0004020202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Aptos Display" panose="020B0004020202020204" pitchFamily="34" charset="0"/>
                        </a:rPr>
                        <a:t>1:00 - 3:00 pm</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41396753"/>
                  </a:ext>
                </a:extLst>
              </a:tr>
              <a:tr h="223773">
                <a:tc>
                  <a:txBody>
                    <a:bodyPr/>
                    <a:lstStyle/>
                    <a:p>
                      <a:pPr algn="ctr" fontAlgn="t"/>
                      <a:r>
                        <a:rPr lang="en-US" sz="1100" b="0" i="0" u="none" strike="noStrike">
                          <a:solidFill>
                            <a:srgbClr val="000000"/>
                          </a:solidFill>
                          <a:effectLst/>
                          <a:latin typeface="Aptos Display" panose="020B0004020202020204" pitchFamily="34" charset="0"/>
                        </a:rPr>
                        <a:t>7/28/2025</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Aptos Display" panose="020B0004020202020204" pitchFamily="34" charset="0"/>
                          <a:hlinkClick r:id="rId14"/>
                        </a:rPr>
                        <a:t>Dealing with Difficult People and De-Escalation</a:t>
                      </a:r>
                      <a:endParaRPr lang="en-US" sz="1100" b="0" i="0" u="none" strike="noStrike">
                        <a:solidFill>
                          <a:srgbClr val="000000"/>
                        </a:solidFill>
                        <a:effectLst/>
                        <a:latin typeface="Aptos Display" panose="020B0004020202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Aptos Display" panose="020B0004020202020204" pitchFamily="34" charset="0"/>
                        </a:rPr>
                        <a:t>10:00 - 11:30 am</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09047644"/>
                  </a:ext>
                </a:extLst>
              </a:tr>
              <a:tr h="234961">
                <a:tc>
                  <a:txBody>
                    <a:bodyPr/>
                    <a:lstStyle/>
                    <a:p>
                      <a:pPr algn="ctr" fontAlgn="t"/>
                      <a:r>
                        <a:rPr lang="en-US" sz="1100" b="0" i="0" u="none" strike="noStrike">
                          <a:solidFill>
                            <a:srgbClr val="000000"/>
                          </a:solidFill>
                          <a:effectLst/>
                          <a:latin typeface="Aptos Display" panose="020B0004020202020204" pitchFamily="34" charset="0"/>
                        </a:rPr>
                        <a:t>7/29/2025</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Aptos Display" panose="020B0004020202020204" pitchFamily="34" charset="0"/>
                          <a:hlinkClick r:id="rId15"/>
                        </a:rPr>
                        <a:t>Employee Conduct and Violence Prevention in the Workplace</a:t>
                      </a:r>
                      <a:endParaRPr lang="en-US" sz="1100" b="0" i="0" u="none" strike="noStrike">
                        <a:solidFill>
                          <a:srgbClr val="000000"/>
                        </a:solidFill>
                        <a:effectLst/>
                        <a:latin typeface="Aptos Display" panose="020B0004020202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Aptos Display" panose="020B0004020202020204" pitchFamily="34" charset="0"/>
                        </a:rPr>
                        <a:t>1:00 - 2:30 pm</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13905927"/>
                  </a:ext>
                </a:extLst>
              </a:tr>
            </a:tbl>
          </a:graphicData>
        </a:graphic>
      </p:graphicFrame>
      <p:sp>
        <p:nvSpPr>
          <p:cNvPr id="12" name="TextBox 11">
            <a:extLst>
              <a:ext uri="{FF2B5EF4-FFF2-40B4-BE49-F238E27FC236}">
                <a16:creationId xmlns:a16="http://schemas.microsoft.com/office/drawing/2014/main" id="{88E967AA-1C94-9174-9C1A-630A86797E60}"/>
              </a:ext>
            </a:extLst>
          </p:cNvPr>
          <p:cNvSpPr txBox="1"/>
          <p:nvPr/>
        </p:nvSpPr>
        <p:spPr>
          <a:xfrm>
            <a:off x="3306726" y="5379280"/>
            <a:ext cx="6768328" cy="307777"/>
          </a:xfrm>
          <a:prstGeom prst="rect">
            <a:avLst/>
          </a:prstGeom>
          <a:noFill/>
        </p:spPr>
        <p:txBody>
          <a:bodyPr wrap="none" rtlCol="0">
            <a:spAutoFit/>
          </a:bodyPr>
          <a:lstStyle/>
          <a:p>
            <a:r>
              <a:rPr lang="en-US" sz="1400" i="1" dirty="0">
                <a:highlight>
                  <a:srgbClr val="E6E6E6"/>
                </a:highlight>
              </a:rPr>
              <a:t>The courses above provide Qualified Purchasing Agent (QPA) Continuing Education Credits.</a:t>
            </a:r>
          </a:p>
        </p:txBody>
      </p:sp>
    </p:spTree>
    <p:extLst>
      <p:ext uri="{BB962C8B-B14F-4D97-AF65-F5344CB8AC3E}">
        <p14:creationId xmlns:p14="http://schemas.microsoft.com/office/powerpoint/2010/main" val="35134269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3100" y="0"/>
            <a:ext cx="8229600" cy="1143000"/>
          </a:xfrm>
        </p:spPr>
        <p:txBody>
          <a:bodyPr>
            <a:normAutofit/>
          </a:bodyPr>
          <a:lstStyle/>
          <a:p>
            <a:pPr algn="ctr"/>
            <a:r>
              <a:rPr lang="en-US" sz="4000" dirty="0"/>
              <a:t>Disclosure – Pass the Trash</a:t>
            </a:r>
            <a:r>
              <a:rPr lang="en-US" sz="4000" u="sng" dirty="0"/>
              <a:t> </a:t>
            </a:r>
          </a:p>
        </p:txBody>
      </p:sp>
      <p:sp>
        <p:nvSpPr>
          <p:cNvPr id="3" name="Content Placeholder 2"/>
          <p:cNvSpPr>
            <a:spLocks noGrp="1"/>
          </p:cNvSpPr>
          <p:nvPr>
            <p:ph idx="1"/>
          </p:nvPr>
        </p:nvSpPr>
        <p:spPr>
          <a:xfrm>
            <a:off x="1524000" y="1143000"/>
            <a:ext cx="9144000" cy="5715000"/>
          </a:xfrm>
        </p:spPr>
        <p:txBody>
          <a:bodyPr>
            <a:normAutofit fontScale="70000" lnSpcReduction="20000"/>
          </a:bodyPr>
          <a:lstStyle/>
          <a:p>
            <a:pPr marL="0" indent="0" algn="ctr">
              <a:buNone/>
            </a:pPr>
            <a:r>
              <a:rPr lang="en-US" sz="4000" b="1" i="1" dirty="0">
                <a:solidFill>
                  <a:srgbClr val="3B8EDE"/>
                </a:solidFill>
              </a:rPr>
              <a:t>A.B. v. BOE of the City of Hackensack,  Commissioner 10/21/2021, aff’d App. Div. 10/5/2023</a:t>
            </a:r>
          </a:p>
          <a:p>
            <a:r>
              <a:rPr lang="en-US" sz="2900" b="1" dirty="0"/>
              <a:t>Teacher challenged BOE release of information concerning her former employment </a:t>
            </a:r>
            <a:r>
              <a:rPr lang="en-US" sz="2900" dirty="0"/>
              <a:t>as a teacher in the Hackensack school district; sought employment with the Clifton BOE.  (2019) BOE contended that it was obligated to release the information. </a:t>
            </a:r>
          </a:p>
          <a:p>
            <a:r>
              <a:rPr lang="en-US" sz="2900" b="1" dirty="0"/>
              <a:t>Pursuant to “Pass the Trash”, </a:t>
            </a:r>
            <a:r>
              <a:rPr lang="en-US" sz="2900" b="1" i="1" dirty="0"/>
              <a:t>N.J.S.A</a:t>
            </a:r>
            <a:r>
              <a:rPr lang="en-US" sz="2900" b="1" dirty="0"/>
              <a:t>. 18A:6-7.6 through 7.13</a:t>
            </a:r>
            <a:r>
              <a:rPr lang="en-US" sz="2900" dirty="0"/>
              <a:t>, Clifton submitted a questionnaire to Hackensack inquiring about whether petitioner had been the subject of a child abuse or sexual misconduct investigation. </a:t>
            </a:r>
            <a:r>
              <a:rPr lang="en-US" sz="2900" b="1" dirty="0"/>
              <a:t>The Board answered “Yes” and that petitioner had resigned while the allegations were pending or under investigation</a:t>
            </a:r>
            <a:r>
              <a:rPr lang="en-US" sz="2900" dirty="0"/>
              <a:t>. As a result, Clifton withdrew its offer to hire the teacher.</a:t>
            </a:r>
          </a:p>
          <a:p>
            <a:r>
              <a:rPr lang="en-US" sz="2900" dirty="0"/>
              <a:t>While employed in Hackensack (2013) teacher shared two sexually explicit posts on social media to which several students had access. “Kiss me, I’m Irish, F*** me, I’m Irish,” “Women say, men only think with their penis – Ladies, don’t be afraid to blow their minds.” </a:t>
            </a:r>
          </a:p>
          <a:p>
            <a:r>
              <a:rPr lang="en-US" sz="2900" dirty="0"/>
              <a:t>Hackensack board became aware of posts, considered taking disciplinary action. Teacher, her union representatives, and her legal counsel met with the Board and its legal representation, resulting in a settlement agreement (4/25/13) including teacher’s resignation. </a:t>
            </a:r>
            <a:r>
              <a:rPr lang="en-US" sz="2900" b="1" dirty="0"/>
              <a:t>Agreement contained a confidentiality provision with the disclaimer “to the extent provided by law.”</a:t>
            </a:r>
          </a:p>
          <a:p>
            <a:endParaRPr lang="en-US" sz="1400" dirty="0"/>
          </a:p>
          <a:p>
            <a:pPr marL="0" indent="0">
              <a:buNone/>
            </a:pPr>
            <a:endParaRPr lang="en-US" sz="2400" b="1" i="1" dirty="0">
              <a:solidFill>
                <a:srgbClr val="3B8EDE"/>
              </a:solidFill>
            </a:endParaRPr>
          </a:p>
        </p:txBody>
      </p:sp>
      <p:sp>
        <p:nvSpPr>
          <p:cNvPr id="4" name="Slide Number Placeholder 3"/>
          <p:cNvSpPr>
            <a:spLocks noGrp="1"/>
          </p:cNvSpPr>
          <p:nvPr>
            <p:ph type="sldNum" sz="quarter" idx="12"/>
          </p:nvPr>
        </p:nvSpPr>
        <p:spPr/>
        <p:txBody>
          <a:bodyPr/>
          <a:lstStyle/>
          <a:p>
            <a:pPr>
              <a:defRPr/>
            </a:pPr>
            <a:fld id="{E443D2D3-79D4-425E-A51E-1C8F275C5E7B}" type="slidenum">
              <a:rPr lang="en-US" smtClean="0"/>
              <a:pPr>
                <a:defRPr/>
              </a:pPr>
              <a:t>30</a:t>
            </a:fld>
            <a:endParaRPr lang="en-US" dirty="0"/>
          </a:p>
        </p:txBody>
      </p:sp>
    </p:spTree>
    <p:extLst>
      <p:ext uri="{BB962C8B-B14F-4D97-AF65-F5344CB8AC3E}">
        <p14:creationId xmlns:p14="http://schemas.microsoft.com/office/powerpoint/2010/main" val="35405276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3100" y="0"/>
            <a:ext cx="8229600" cy="1143000"/>
          </a:xfrm>
        </p:spPr>
        <p:txBody>
          <a:bodyPr>
            <a:normAutofit/>
          </a:bodyPr>
          <a:lstStyle/>
          <a:p>
            <a:pPr algn="ctr"/>
            <a:r>
              <a:rPr lang="en-US" sz="4000" dirty="0"/>
              <a:t>Disclosure – Pass the Trash</a:t>
            </a:r>
            <a:r>
              <a:rPr lang="en-US" sz="4000" u="sng" dirty="0"/>
              <a:t> </a:t>
            </a:r>
          </a:p>
        </p:txBody>
      </p:sp>
      <p:sp>
        <p:nvSpPr>
          <p:cNvPr id="3" name="Content Placeholder 2"/>
          <p:cNvSpPr>
            <a:spLocks noGrp="1"/>
          </p:cNvSpPr>
          <p:nvPr>
            <p:ph idx="1"/>
          </p:nvPr>
        </p:nvSpPr>
        <p:spPr>
          <a:xfrm>
            <a:off x="1524000" y="1143000"/>
            <a:ext cx="9144000" cy="5715000"/>
          </a:xfrm>
        </p:spPr>
        <p:txBody>
          <a:bodyPr>
            <a:normAutofit fontScale="92500" lnSpcReduction="20000"/>
          </a:bodyPr>
          <a:lstStyle/>
          <a:p>
            <a:pPr marL="0" indent="0" algn="ctr">
              <a:buNone/>
            </a:pPr>
            <a:r>
              <a:rPr lang="en-US" sz="3300" b="1" i="1" dirty="0">
                <a:solidFill>
                  <a:srgbClr val="3B8EDE"/>
                </a:solidFill>
              </a:rPr>
              <a:t>A.B. v. BOE of the City of Hackensack,  Commissioner 10/21/2021, aff’d App. Div. 10/5/2023</a:t>
            </a:r>
          </a:p>
          <a:p>
            <a:r>
              <a:rPr lang="en-US" sz="2600" dirty="0"/>
              <a:t>Commissioner finds that it is </a:t>
            </a:r>
            <a:r>
              <a:rPr lang="en-US" sz="2600" b="1" dirty="0"/>
              <a:t>reasonable that the Board conducted an investigation into sexual misconduct </a:t>
            </a:r>
            <a:r>
              <a:rPr lang="en-US" sz="2600" dirty="0"/>
              <a:t>based on petitioner’s actions. Petitioner’s social media posts could meet the definition of electronic communications that are directed toward or with a student that are designed to establish a sexual relationship with the student, such as making sexually suggestive comments. </a:t>
            </a:r>
            <a:r>
              <a:rPr lang="en-US" sz="2600" b="1" dirty="0"/>
              <a:t>It is sufficient that her actions could meet the definition and that the Board opened an investigation.</a:t>
            </a:r>
          </a:p>
          <a:p>
            <a:r>
              <a:rPr lang="en-US" sz="2600" dirty="0"/>
              <a:t>Commissioner agrees with the ALJ that </a:t>
            </a:r>
            <a:r>
              <a:rPr lang="en-US" sz="2600" b="1" i="1" dirty="0"/>
              <a:t>N.J.S.A</a:t>
            </a:r>
            <a:r>
              <a:rPr lang="en-US" sz="2600" b="1" dirty="0"/>
              <a:t>. 18:6-7.12 did not exempt settlement agreements entered into before June 1, 2018 from the mandatory disclosure </a:t>
            </a:r>
            <a:r>
              <a:rPr lang="en-US" sz="2600" dirty="0"/>
              <a:t>provisions of the “Pass the Trash” statute. Petitioner also consented to the disclosure of information by signing an authorization form and that her settlement agreement provided a waiver of its confidentiality provision when required by law.</a:t>
            </a:r>
          </a:p>
          <a:p>
            <a:r>
              <a:rPr lang="en-US" sz="2600" b="1" dirty="0"/>
              <a:t>Appellate Division affirmed. </a:t>
            </a:r>
          </a:p>
          <a:p>
            <a:endParaRPr lang="en-US" sz="1400" dirty="0"/>
          </a:p>
          <a:p>
            <a:pPr marL="0" indent="0">
              <a:buNone/>
            </a:pPr>
            <a:endParaRPr lang="en-US" sz="2400" b="1" i="1" dirty="0">
              <a:solidFill>
                <a:srgbClr val="3B8EDE"/>
              </a:solidFill>
            </a:endParaRPr>
          </a:p>
        </p:txBody>
      </p:sp>
      <p:sp>
        <p:nvSpPr>
          <p:cNvPr id="4" name="Slide Number Placeholder 3"/>
          <p:cNvSpPr>
            <a:spLocks noGrp="1"/>
          </p:cNvSpPr>
          <p:nvPr>
            <p:ph type="sldNum" sz="quarter" idx="12"/>
          </p:nvPr>
        </p:nvSpPr>
        <p:spPr/>
        <p:txBody>
          <a:bodyPr/>
          <a:lstStyle/>
          <a:p>
            <a:pPr>
              <a:defRPr/>
            </a:pPr>
            <a:fld id="{E443D2D3-79D4-425E-A51E-1C8F275C5E7B}" type="slidenum">
              <a:rPr lang="en-US" smtClean="0"/>
              <a:pPr>
                <a:defRPr/>
              </a:pPr>
              <a:t>31</a:t>
            </a:fld>
            <a:endParaRPr lang="en-US" dirty="0"/>
          </a:p>
        </p:txBody>
      </p:sp>
    </p:spTree>
    <p:extLst>
      <p:ext uri="{BB962C8B-B14F-4D97-AF65-F5344CB8AC3E}">
        <p14:creationId xmlns:p14="http://schemas.microsoft.com/office/powerpoint/2010/main" val="579740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5BF82-09CE-0C25-0894-B28526314E1F}"/>
              </a:ext>
            </a:extLst>
          </p:cNvPr>
          <p:cNvSpPr>
            <a:spLocks noGrp="1"/>
          </p:cNvSpPr>
          <p:nvPr>
            <p:ph type="title"/>
          </p:nvPr>
        </p:nvSpPr>
        <p:spPr/>
        <p:txBody>
          <a:bodyPr/>
          <a:lstStyle/>
          <a:p>
            <a:r>
              <a:rPr lang="en-US" dirty="0"/>
              <a:t>Interview Do’s and Don’ts</a:t>
            </a:r>
          </a:p>
        </p:txBody>
      </p:sp>
      <p:sp>
        <p:nvSpPr>
          <p:cNvPr id="3" name="Content Placeholder 2">
            <a:extLst>
              <a:ext uri="{FF2B5EF4-FFF2-40B4-BE49-F238E27FC236}">
                <a16:creationId xmlns:a16="http://schemas.microsoft.com/office/drawing/2014/main" id="{E2C4F020-1DB8-B2FD-7147-2CFE0DBA18C1}"/>
              </a:ext>
            </a:extLst>
          </p:cNvPr>
          <p:cNvSpPr>
            <a:spLocks noGrp="1"/>
          </p:cNvSpPr>
          <p:nvPr>
            <p:ph idx="1"/>
          </p:nvPr>
        </p:nvSpPr>
        <p:spPr/>
        <p:txBody>
          <a:bodyPr/>
          <a:lstStyle/>
          <a:p>
            <a:r>
              <a:rPr lang="en-US" dirty="0"/>
              <a:t>Do not ask about</a:t>
            </a:r>
          </a:p>
          <a:p>
            <a:pPr lvl="1"/>
            <a:r>
              <a:rPr lang="en-US" dirty="0"/>
              <a:t>Prior Salary History (see P.L. 2019, c. 199)</a:t>
            </a:r>
          </a:p>
          <a:p>
            <a:pPr lvl="1"/>
            <a:r>
              <a:rPr lang="en-US" dirty="0"/>
              <a:t>Religious and Political Views</a:t>
            </a:r>
          </a:p>
          <a:p>
            <a:pPr lvl="1"/>
            <a:r>
              <a:rPr lang="en-US" dirty="0"/>
              <a:t>Health Issues, Family Planning, pregnancy, etc.</a:t>
            </a:r>
          </a:p>
          <a:p>
            <a:r>
              <a:rPr lang="en-US" dirty="0"/>
              <a:t>Do ask about</a:t>
            </a:r>
          </a:p>
          <a:p>
            <a:pPr lvl="1"/>
            <a:r>
              <a:rPr lang="en-US" dirty="0"/>
              <a:t>Salary Expectations</a:t>
            </a:r>
          </a:p>
          <a:p>
            <a:pPr lvl="1"/>
            <a:r>
              <a:rPr lang="en-US" dirty="0"/>
              <a:t>Ability to engage with diverse communities</a:t>
            </a:r>
          </a:p>
          <a:p>
            <a:pPr lvl="1"/>
            <a:r>
              <a:rPr lang="en-US" dirty="0"/>
              <a:t>Awareness of Employee Benefits</a:t>
            </a:r>
          </a:p>
        </p:txBody>
      </p:sp>
      <p:sp>
        <p:nvSpPr>
          <p:cNvPr id="4" name="Slide Number Placeholder 3">
            <a:extLst>
              <a:ext uri="{FF2B5EF4-FFF2-40B4-BE49-F238E27FC236}">
                <a16:creationId xmlns:a16="http://schemas.microsoft.com/office/drawing/2014/main" id="{57854089-67B7-762F-066E-E058842527C4}"/>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32</a:t>
            </a:fld>
            <a:endParaRPr lang="en-US" dirty="0">
              <a:solidFill>
                <a:prstClr val="black">
                  <a:tint val="75000"/>
                </a:prstClr>
              </a:solidFill>
            </a:endParaRPr>
          </a:p>
        </p:txBody>
      </p:sp>
    </p:spTree>
    <p:extLst>
      <p:ext uri="{BB962C8B-B14F-4D97-AF65-F5344CB8AC3E}">
        <p14:creationId xmlns:p14="http://schemas.microsoft.com/office/powerpoint/2010/main" val="25910845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8FBEB-400E-2112-C2CE-679EE3C6EEF1}"/>
              </a:ext>
            </a:extLst>
          </p:cNvPr>
          <p:cNvSpPr>
            <a:spLocks noGrp="1"/>
          </p:cNvSpPr>
          <p:nvPr>
            <p:ph type="title"/>
          </p:nvPr>
        </p:nvSpPr>
        <p:spPr/>
        <p:txBody>
          <a:bodyPr/>
          <a:lstStyle/>
          <a:p>
            <a:r>
              <a:rPr lang="en-US" dirty="0"/>
              <a:t>Demos/Skills Test</a:t>
            </a:r>
          </a:p>
        </p:txBody>
      </p:sp>
      <p:sp>
        <p:nvSpPr>
          <p:cNvPr id="3" name="Content Placeholder 2">
            <a:extLst>
              <a:ext uri="{FF2B5EF4-FFF2-40B4-BE49-F238E27FC236}">
                <a16:creationId xmlns:a16="http://schemas.microsoft.com/office/drawing/2014/main" id="{B128263C-7A98-96FD-1E41-AE9EA6D0897A}"/>
              </a:ext>
            </a:extLst>
          </p:cNvPr>
          <p:cNvSpPr>
            <a:spLocks noGrp="1"/>
          </p:cNvSpPr>
          <p:nvPr>
            <p:ph idx="1"/>
          </p:nvPr>
        </p:nvSpPr>
        <p:spPr/>
        <p:txBody>
          <a:bodyPr/>
          <a:lstStyle/>
          <a:p>
            <a:r>
              <a:rPr lang="en-US" dirty="0"/>
              <a:t>Many employees sound wonderful, but don’t actually have required skills</a:t>
            </a:r>
          </a:p>
          <a:p>
            <a:r>
              <a:rPr lang="en-US" dirty="0"/>
              <a:t>Consistently use demos/skills tests</a:t>
            </a:r>
          </a:p>
          <a:p>
            <a:r>
              <a:rPr lang="en-US" dirty="0"/>
              <a:t>Have rubrics for scoring and apply in all cases</a:t>
            </a:r>
          </a:p>
          <a:p>
            <a:r>
              <a:rPr lang="en-US" dirty="0"/>
              <a:t>Have process for demos for times when students are not present (simulated classroom with adults playing student roles)</a:t>
            </a:r>
          </a:p>
        </p:txBody>
      </p:sp>
      <p:sp>
        <p:nvSpPr>
          <p:cNvPr id="4" name="Slide Number Placeholder 3">
            <a:extLst>
              <a:ext uri="{FF2B5EF4-FFF2-40B4-BE49-F238E27FC236}">
                <a16:creationId xmlns:a16="http://schemas.microsoft.com/office/drawing/2014/main" id="{984825AC-0D34-D559-813E-B02559CB4152}"/>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33</a:t>
            </a:fld>
            <a:endParaRPr lang="en-US" dirty="0">
              <a:solidFill>
                <a:prstClr val="black">
                  <a:tint val="75000"/>
                </a:prstClr>
              </a:solidFill>
            </a:endParaRPr>
          </a:p>
        </p:txBody>
      </p:sp>
    </p:spTree>
    <p:extLst>
      <p:ext uri="{BB962C8B-B14F-4D97-AF65-F5344CB8AC3E}">
        <p14:creationId xmlns:p14="http://schemas.microsoft.com/office/powerpoint/2010/main" val="30234418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Google Shape;972;g1f0af88afc9_0_288"/>
          <p:cNvSpPr txBox="1">
            <a:spLocks noGrp="1"/>
          </p:cNvSpPr>
          <p:nvPr>
            <p:ph type="title"/>
          </p:nvPr>
        </p:nvSpPr>
        <p:spPr>
          <a:xfrm>
            <a:off x="1981200" y="366178"/>
            <a:ext cx="8229600" cy="1018500"/>
          </a:xfrm>
          <a:prstGeom prst="rect">
            <a:avLst/>
          </a:prstGeom>
          <a:noFill/>
          <a:ln>
            <a:noFill/>
          </a:ln>
        </p:spPr>
        <p:txBody>
          <a:bodyPr spcFirstLastPara="1" vert="horz" wrap="square" lIns="91425" tIns="91425" rIns="91425" bIns="91425" rtlCol="0" anchor="t" anchorCtr="0">
            <a:noAutofit/>
          </a:bodyPr>
          <a:lstStyle/>
          <a:p>
            <a:pPr>
              <a:lnSpc>
                <a:spcPct val="100000"/>
              </a:lnSpc>
              <a:buSzPts val="2800"/>
            </a:pPr>
            <a:r>
              <a:rPr lang="en-US" u="sng"/>
              <a:t>Failure to Properly Use Skills Test</a:t>
            </a:r>
            <a:endParaRPr u="sng"/>
          </a:p>
        </p:txBody>
      </p:sp>
      <p:sp>
        <p:nvSpPr>
          <p:cNvPr id="973" name="Google Shape;973;g1f0af88afc9_0_288"/>
          <p:cNvSpPr txBox="1">
            <a:spLocks noGrp="1"/>
          </p:cNvSpPr>
          <p:nvPr>
            <p:ph type="body" idx="1"/>
          </p:nvPr>
        </p:nvSpPr>
        <p:spPr>
          <a:xfrm>
            <a:off x="1835700" y="1384751"/>
            <a:ext cx="8709600" cy="4971600"/>
          </a:xfrm>
          <a:prstGeom prst="rect">
            <a:avLst/>
          </a:prstGeom>
          <a:noFill/>
          <a:ln>
            <a:noFill/>
          </a:ln>
        </p:spPr>
        <p:txBody>
          <a:bodyPr spcFirstLastPara="1" vert="horz" wrap="square" lIns="91425" tIns="91425" rIns="91425" bIns="91425" rtlCol="0" anchor="t" anchorCtr="0">
            <a:noAutofit/>
          </a:bodyPr>
          <a:lstStyle/>
          <a:p>
            <a:pPr marL="0" indent="0">
              <a:lnSpc>
                <a:spcPct val="115000"/>
              </a:lnSpc>
              <a:spcBef>
                <a:spcPts val="0"/>
              </a:spcBef>
              <a:buNone/>
            </a:pPr>
            <a:r>
              <a:rPr lang="en-US" sz="2000" b="1" i="1" dirty="0">
                <a:solidFill>
                  <a:schemeClr val="dk1"/>
                </a:solidFill>
              </a:rPr>
              <a:t>Marcus Royal v. Camden City Public Schools Division on Civil Rights, Docket No, ED08RB-64671, June 29, 2018</a:t>
            </a:r>
            <a:endParaRPr sz="2000" b="1" i="1" dirty="0">
              <a:solidFill>
                <a:schemeClr val="dk1"/>
              </a:solidFill>
            </a:endParaRPr>
          </a:p>
          <a:p>
            <a:pPr marL="0" indent="0">
              <a:lnSpc>
                <a:spcPct val="115000"/>
              </a:lnSpc>
              <a:spcBef>
                <a:spcPts val="1600"/>
              </a:spcBef>
              <a:buNone/>
            </a:pPr>
            <a:r>
              <a:rPr lang="en-US" sz="1600" b="1" u="sng" dirty="0">
                <a:solidFill>
                  <a:schemeClr val="dk1"/>
                </a:solidFill>
              </a:rPr>
              <a:t>Facts</a:t>
            </a:r>
            <a:r>
              <a:rPr lang="en-US" sz="1600" dirty="0">
                <a:solidFill>
                  <a:schemeClr val="dk1"/>
                </a:solidFill>
              </a:rPr>
              <a:t>: District eliminated prior technology positions, created new positions that district argued were substantively different.  Prior employees were allowed to apply for new positions. Plaintiff argued that less qualified White applicants were hired for the newly created positions.</a:t>
            </a:r>
            <a:endParaRPr sz="1600" dirty="0">
              <a:solidFill>
                <a:schemeClr val="dk1"/>
              </a:solidFill>
            </a:endParaRPr>
          </a:p>
          <a:p>
            <a:pPr marL="0" indent="0">
              <a:lnSpc>
                <a:spcPct val="115000"/>
              </a:lnSpc>
              <a:spcBef>
                <a:spcPts val="1600"/>
              </a:spcBef>
              <a:buNone/>
            </a:pPr>
            <a:r>
              <a:rPr lang="en-US" sz="1600" dirty="0">
                <a:solidFill>
                  <a:schemeClr val="dk1"/>
                </a:solidFill>
              </a:rPr>
              <a:t>District had all applicants complete skills test.</a:t>
            </a:r>
            <a:endParaRPr sz="1600" dirty="0">
              <a:solidFill>
                <a:schemeClr val="dk1"/>
              </a:solidFill>
            </a:endParaRPr>
          </a:p>
          <a:p>
            <a:pPr marL="0" indent="0">
              <a:spcBef>
                <a:spcPts val="1600"/>
              </a:spcBef>
              <a:buNone/>
            </a:pPr>
            <a:r>
              <a:rPr lang="en-US" sz="1600" dirty="0">
                <a:solidFill>
                  <a:schemeClr val="dk1"/>
                </a:solidFill>
              </a:rPr>
              <a:t>District was unable to produce the scores of other candidates</a:t>
            </a:r>
            <a:endParaRPr sz="1600" dirty="0">
              <a:solidFill>
                <a:schemeClr val="dk1"/>
              </a:solidFill>
            </a:endParaRPr>
          </a:p>
          <a:p>
            <a:pPr marL="0" indent="0">
              <a:spcBef>
                <a:spcPts val="1000"/>
              </a:spcBef>
              <a:buNone/>
            </a:pPr>
            <a:r>
              <a:rPr lang="en-US" sz="1600" dirty="0">
                <a:solidFill>
                  <a:schemeClr val="dk1"/>
                </a:solidFill>
              </a:rPr>
              <a:t>District interviewers admitted they were never told the scores of applicants on hiring exercise</a:t>
            </a:r>
            <a:endParaRPr sz="1600" dirty="0">
              <a:solidFill>
                <a:schemeClr val="dk1"/>
              </a:solidFill>
            </a:endParaRPr>
          </a:p>
          <a:p>
            <a:pPr marL="0" indent="0">
              <a:spcBef>
                <a:spcPts val="1000"/>
              </a:spcBef>
              <a:buNone/>
            </a:pPr>
            <a:r>
              <a:rPr lang="en-US" sz="1600" dirty="0">
                <a:solidFill>
                  <a:schemeClr val="dk1"/>
                </a:solidFill>
              </a:rPr>
              <a:t>District was unable to justify portions of score for Complainant – e.g., not given credit for proper certification when he in fact had preferred cert.  </a:t>
            </a:r>
            <a:endParaRPr sz="1600" dirty="0">
              <a:solidFill>
                <a:schemeClr val="dk1"/>
              </a:solidFill>
            </a:endParaRPr>
          </a:p>
          <a:p>
            <a:pPr marL="0" indent="0">
              <a:spcBef>
                <a:spcPts val="1000"/>
              </a:spcBef>
              <a:buNone/>
            </a:pPr>
            <a:r>
              <a:rPr lang="en-US" sz="1600" dirty="0">
                <a:solidFill>
                  <a:schemeClr val="dk1"/>
                </a:solidFill>
              </a:rPr>
              <a:t>District rehiring data showed that 75% of African American employees in prior tech role were not rehired for new roles, while 100% of Caucasian employees were rehired</a:t>
            </a:r>
            <a:br>
              <a:rPr lang="en-US" sz="1600" dirty="0">
                <a:solidFill>
                  <a:schemeClr val="dk1"/>
                </a:solidFill>
              </a:rPr>
            </a:br>
            <a:endParaRPr sz="1600" dirty="0">
              <a:solidFill>
                <a:schemeClr val="dk1"/>
              </a:solidFill>
            </a:endParaRPr>
          </a:p>
          <a:p>
            <a:pPr marL="0" indent="0">
              <a:lnSpc>
                <a:spcPct val="115000"/>
              </a:lnSpc>
              <a:spcBef>
                <a:spcPts val="0"/>
              </a:spcBef>
              <a:buNone/>
            </a:pPr>
            <a:r>
              <a:rPr lang="en-US" sz="1600" b="1" u="sng" dirty="0">
                <a:solidFill>
                  <a:schemeClr val="dk1"/>
                </a:solidFill>
              </a:rPr>
              <a:t>Holding</a:t>
            </a:r>
            <a:r>
              <a:rPr lang="en-US" sz="1600" dirty="0">
                <a:solidFill>
                  <a:schemeClr val="dk1"/>
                </a:solidFill>
              </a:rPr>
              <a:t>: Director of DCR found probable cause that plaintiff was denied new position due to race.</a:t>
            </a:r>
            <a:endParaRPr sz="1600" dirty="0">
              <a:solidFill>
                <a:schemeClr val="dk1"/>
              </a:solidFill>
            </a:endParaRPr>
          </a:p>
          <a:p>
            <a:pPr marL="0" indent="0">
              <a:lnSpc>
                <a:spcPct val="115000"/>
              </a:lnSpc>
              <a:spcBef>
                <a:spcPts val="1600"/>
              </a:spcBef>
              <a:buNone/>
            </a:pPr>
            <a:endParaRPr sz="1400" dirty="0">
              <a:solidFill>
                <a:schemeClr val="dk1"/>
              </a:solidFill>
            </a:endParaRPr>
          </a:p>
          <a:p>
            <a:pPr marL="0" indent="0">
              <a:lnSpc>
                <a:spcPct val="115000"/>
              </a:lnSpc>
              <a:spcBef>
                <a:spcPts val="1600"/>
              </a:spcBef>
              <a:spcAft>
                <a:spcPts val="1600"/>
              </a:spcAft>
              <a:buNone/>
            </a:pPr>
            <a:endParaRPr sz="1400" dirty="0">
              <a:solidFill>
                <a:schemeClr val="dk1"/>
              </a:solidFill>
            </a:endParaRPr>
          </a:p>
        </p:txBody>
      </p:sp>
      <p:sp>
        <p:nvSpPr>
          <p:cNvPr id="974" name="Google Shape;974;g1f0af88afc9_0_288"/>
          <p:cNvSpPr txBox="1">
            <a:spLocks noGrp="1"/>
          </p:cNvSpPr>
          <p:nvPr>
            <p:ph type="ftr" idx="11"/>
          </p:nvPr>
        </p:nvSpPr>
        <p:spPr>
          <a:xfrm>
            <a:off x="4088130" y="8456089"/>
            <a:ext cx="3086100" cy="486900"/>
          </a:xfrm>
          <a:prstGeom prst="rect">
            <a:avLst/>
          </a:prstGeom>
          <a:noFill/>
          <a:ln>
            <a:noFill/>
          </a:ln>
        </p:spPr>
        <p:txBody>
          <a:bodyPr spcFirstLastPara="1" vert="horz" wrap="square" lIns="91425" tIns="45700" rIns="91425" bIns="45700" rtlCol="0" anchor="ctr" anchorCtr="0">
            <a:noAutofit/>
          </a:bodyPr>
          <a:lstStyle/>
          <a:p>
            <a:pPr algn="ctr"/>
            <a:r>
              <a:rPr lang="en-US" dirty="0"/>
              <a:t>©Copyright 2024 Foundation for Educational Administration, Inc. - LEGAL ONE</a:t>
            </a:r>
            <a:endParaRPr sz="800" dirty="0"/>
          </a:p>
        </p:txBody>
      </p:sp>
      <p:sp>
        <p:nvSpPr>
          <p:cNvPr id="975" name="Google Shape;975;g1f0af88afc9_0_288"/>
          <p:cNvSpPr txBox="1">
            <a:spLocks noGrp="1"/>
          </p:cNvSpPr>
          <p:nvPr>
            <p:ph type="sldNum" idx="12"/>
          </p:nvPr>
        </p:nvSpPr>
        <p:spPr>
          <a:xfrm>
            <a:off x="8077200" y="8475133"/>
            <a:ext cx="2133600" cy="486900"/>
          </a:xfrm>
          <a:prstGeom prst="rect">
            <a:avLst/>
          </a:prstGeom>
          <a:noFill/>
          <a:ln>
            <a:noFill/>
          </a:ln>
        </p:spPr>
        <p:txBody>
          <a:bodyPr spcFirstLastPara="1" vert="horz" wrap="square" lIns="91425" tIns="91425" rIns="91425" bIns="91425" rtlCol="0" anchor="ctr" anchorCtr="0">
            <a:noAutofit/>
          </a:bodyPr>
          <a:lstStyle/>
          <a:p>
            <a:fld id="{00000000-1234-1234-1234-123412341234}" type="slidenum">
              <a:rPr lang="en-US"/>
              <a:pPr/>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482DA-F25B-6202-0D7A-566F6510046E}"/>
              </a:ext>
            </a:extLst>
          </p:cNvPr>
          <p:cNvSpPr>
            <a:spLocks noGrp="1"/>
          </p:cNvSpPr>
          <p:nvPr>
            <p:ph type="title"/>
          </p:nvPr>
        </p:nvSpPr>
        <p:spPr/>
        <p:txBody>
          <a:bodyPr/>
          <a:lstStyle/>
          <a:p>
            <a:r>
              <a:rPr lang="en-US" dirty="0"/>
              <a:t>Equal Pay Act</a:t>
            </a:r>
          </a:p>
        </p:txBody>
      </p:sp>
      <p:sp>
        <p:nvSpPr>
          <p:cNvPr id="3" name="Content Placeholder 2">
            <a:extLst>
              <a:ext uri="{FF2B5EF4-FFF2-40B4-BE49-F238E27FC236}">
                <a16:creationId xmlns:a16="http://schemas.microsoft.com/office/drawing/2014/main" id="{CB047A22-5DFB-B991-24F1-01F32191682F}"/>
              </a:ext>
            </a:extLst>
          </p:cNvPr>
          <p:cNvSpPr>
            <a:spLocks noGrp="1"/>
          </p:cNvSpPr>
          <p:nvPr>
            <p:ph idx="1"/>
          </p:nvPr>
        </p:nvSpPr>
        <p:spPr/>
        <p:txBody>
          <a:bodyPr>
            <a:normAutofit lnSpcReduction="10000"/>
          </a:bodyPr>
          <a:lstStyle/>
          <a:p>
            <a:pPr marL="285750" indent="-285750">
              <a:spcBef>
                <a:spcPts val="500"/>
              </a:spcBef>
              <a:buClr>
                <a:schemeClr val="tx2">
                  <a:lumMod val="50000"/>
                </a:schemeClr>
              </a:buClr>
              <a:buSzPts val="1100"/>
            </a:pPr>
            <a:r>
              <a:rPr lang="en-US" dirty="0">
                <a:solidFill>
                  <a:schemeClr val="tx1"/>
                </a:solidFill>
              </a:rPr>
              <a:t>P.L. 2018, c.9 – Effective July 1, 2018</a:t>
            </a:r>
          </a:p>
          <a:p>
            <a:pPr marL="285750" indent="-285750">
              <a:spcBef>
                <a:spcPts val="500"/>
              </a:spcBef>
              <a:buClr>
                <a:schemeClr val="tx2">
                  <a:lumMod val="50000"/>
                </a:schemeClr>
              </a:buClr>
              <a:buSzPts val="1100"/>
            </a:pPr>
            <a:r>
              <a:rPr lang="en-US" dirty="0">
                <a:solidFill>
                  <a:schemeClr val="tx1"/>
                </a:solidFill>
              </a:rPr>
              <a:t>Be careful about placement on salary guide</a:t>
            </a:r>
          </a:p>
          <a:p>
            <a:pPr marL="285750" indent="-285750">
              <a:spcBef>
                <a:spcPts val="500"/>
              </a:spcBef>
              <a:buClr>
                <a:schemeClr val="tx2">
                  <a:lumMod val="50000"/>
                </a:schemeClr>
              </a:buClr>
              <a:buSzPts val="1100"/>
            </a:pPr>
            <a:r>
              <a:rPr lang="en-US" dirty="0">
                <a:solidFill>
                  <a:schemeClr val="tx1"/>
                </a:solidFill>
              </a:rPr>
              <a:t>Illegal to discriminate in compensation based on any protected class under the NJ Law Against Discrimination.</a:t>
            </a:r>
          </a:p>
          <a:p>
            <a:pPr marL="285750" indent="-285750">
              <a:spcBef>
                <a:spcPts val="500"/>
              </a:spcBef>
              <a:buClr>
                <a:schemeClr val="tx2">
                  <a:lumMod val="50000"/>
                </a:schemeClr>
              </a:buClr>
              <a:buSzPts val="1100"/>
            </a:pPr>
            <a:r>
              <a:rPr lang="en-US" dirty="0">
                <a:solidFill>
                  <a:schemeClr val="tx1"/>
                </a:solidFill>
              </a:rPr>
              <a:t>Employee must establish:</a:t>
            </a:r>
          </a:p>
          <a:p>
            <a:pPr marL="742938" lvl="1" indent="-285750">
              <a:buClr>
                <a:schemeClr val="tx2">
                  <a:lumMod val="50000"/>
                </a:schemeClr>
              </a:buClr>
              <a:buSzPts val="1100"/>
              <a:buFont typeface="Arial" panose="020B0604020202020204" pitchFamily="34" charset="0"/>
              <a:buChar char="–"/>
            </a:pPr>
            <a:r>
              <a:rPr lang="en-US" dirty="0">
                <a:solidFill>
                  <a:schemeClr val="tx1"/>
                </a:solidFill>
              </a:rPr>
              <a:t>Protected Class Status; and</a:t>
            </a:r>
          </a:p>
          <a:p>
            <a:pPr marL="742938" lvl="1" indent="-285750">
              <a:buClr>
                <a:schemeClr val="tx2">
                  <a:lumMod val="50000"/>
                </a:schemeClr>
              </a:buClr>
              <a:buSzPts val="1100"/>
              <a:buFont typeface="Arial" panose="020B0604020202020204" pitchFamily="34" charset="0"/>
              <a:buChar char="–"/>
            </a:pPr>
            <a:r>
              <a:rPr lang="en-US" dirty="0">
                <a:solidFill>
                  <a:schemeClr val="tx1"/>
                </a:solidFill>
              </a:rPr>
              <a:t>That there is a wage differential for similarly situated employees doing substantially similar work.</a:t>
            </a:r>
          </a:p>
          <a:p>
            <a:pPr marL="285750" indent="-285750">
              <a:spcBef>
                <a:spcPts val="400"/>
              </a:spcBef>
              <a:buClr>
                <a:schemeClr val="tx2">
                  <a:lumMod val="50000"/>
                </a:schemeClr>
              </a:buClr>
              <a:buSzPts val="1100"/>
            </a:pPr>
            <a:r>
              <a:rPr lang="en-US" dirty="0">
                <a:solidFill>
                  <a:schemeClr val="tx1"/>
                </a:solidFill>
              </a:rPr>
              <a:t>What is “substantially similar work”?</a:t>
            </a:r>
          </a:p>
          <a:p>
            <a:pPr marL="285750" indent="-285750">
              <a:spcBef>
                <a:spcPts val="400"/>
              </a:spcBef>
              <a:buClr>
                <a:schemeClr val="tx2">
                  <a:lumMod val="50000"/>
                </a:schemeClr>
              </a:buClr>
              <a:buSzPts val="1100"/>
            </a:pPr>
            <a:r>
              <a:rPr lang="en-US" dirty="0"/>
              <a:t>Employee 6 years to file complaint </a:t>
            </a:r>
          </a:p>
          <a:p>
            <a:pPr marL="685791" lvl="1" indent="-285750">
              <a:spcBef>
                <a:spcPts val="400"/>
              </a:spcBef>
              <a:buClr>
                <a:schemeClr val="tx2">
                  <a:lumMod val="50000"/>
                </a:schemeClr>
              </a:buClr>
              <a:buSzPts val="1100"/>
            </a:pPr>
            <a:r>
              <a:rPr lang="en-US" dirty="0">
                <a:solidFill>
                  <a:schemeClr val="tx1"/>
                </a:solidFill>
              </a:rPr>
              <a:t>Ensure legally defensible rationale for salary at time of hire</a:t>
            </a:r>
          </a:p>
          <a:p>
            <a:endParaRPr lang="en-US" dirty="0"/>
          </a:p>
        </p:txBody>
      </p:sp>
      <p:sp>
        <p:nvSpPr>
          <p:cNvPr id="4" name="Slide Number Placeholder 3">
            <a:extLst>
              <a:ext uri="{FF2B5EF4-FFF2-40B4-BE49-F238E27FC236}">
                <a16:creationId xmlns:a16="http://schemas.microsoft.com/office/drawing/2014/main" id="{5A5DF473-46D1-6FEB-F2D1-8D5F096902C2}"/>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35</a:t>
            </a:fld>
            <a:endParaRPr lang="en-US" dirty="0">
              <a:solidFill>
                <a:prstClr val="black">
                  <a:tint val="75000"/>
                </a:prstClr>
              </a:solidFill>
            </a:endParaRPr>
          </a:p>
        </p:txBody>
      </p:sp>
    </p:spTree>
    <p:extLst>
      <p:ext uri="{BB962C8B-B14F-4D97-AF65-F5344CB8AC3E}">
        <p14:creationId xmlns:p14="http://schemas.microsoft.com/office/powerpoint/2010/main" val="23389146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D44A3-D4C1-E99F-C0A7-FE9F3CDCAC09}"/>
              </a:ext>
            </a:extLst>
          </p:cNvPr>
          <p:cNvSpPr>
            <a:spLocks noGrp="1"/>
          </p:cNvSpPr>
          <p:nvPr>
            <p:ph type="title"/>
          </p:nvPr>
        </p:nvSpPr>
        <p:spPr/>
        <p:txBody>
          <a:bodyPr/>
          <a:lstStyle/>
          <a:p>
            <a:r>
              <a:rPr lang="en-US" dirty="0"/>
              <a:t>Hiring Recommendations</a:t>
            </a:r>
          </a:p>
        </p:txBody>
      </p:sp>
      <p:sp>
        <p:nvSpPr>
          <p:cNvPr id="3" name="Content Placeholder 2">
            <a:extLst>
              <a:ext uri="{FF2B5EF4-FFF2-40B4-BE49-F238E27FC236}">
                <a16:creationId xmlns:a16="http://schemas.microsoft.com/office/drawing/2014/main" id="{C983AAE2-03F7-9E89-EEF3-389E06216BE1}"/>
              </a:ext>
            </a:extLst>
          </p:cNvPr>
          <p:cNvSpPr>
            <a:spLocks noGrp="1"/>
          </p:cNvSpPr>
          <p:nvPr>
            <p:ph idx="1"/>
          </p:nvPr>
        </p:nvSpPr>
        <p:spPr/>
        <p:txBody>
          <a:bodyPr>
            <a:normAutofit fontScale="92500"/>
          </a:bodyPr>
          <a:lstStyle/>
          <a:p>
            <a:r>
              <a:rPr lang="en-US" dirty="0"/>
              <a:t>Reliance on Rubric, scoring</a:t>
            </a:r>
          </a:p>
          <a:p>
            <a:r>
              <a:rPr lang="en-US" dirty="0"/>
              <a:t>Transparency in Process</a:t>
            </a:r>
          </a:p>
          <a:p>
            <a:r>
              <a:rPr lang="en-US" dirty="0"/>
              <a:t>Opportunity for all interview team members to be heard, discuss views prior to final recommendations</a:t>
            </a:r>
          </a:p>
          <a:p>
            <a:r>
              <a:rPr lang="en-US" dirty="0"/>
              <a:t>Understanding that ONLY THE SUPERINTENDENT makes final decision on recommendations to Board of Education</a:t>
            </a:r>
          </a:p>
          <a:p>
            <a:r>
              <a:rPr lang="en-US" dirty="0"/>
              <a:t>Beware of Hiring without completion of criminal background check, Pass the Trash, receipt of transcripts, etc.</a:t>
            </a:r>
          </a:p>
          <a:p>
            <a:pPr lvl="1"/>
            <a:r>
              <a:rPr lang="en-US" dirty="0"/>
              <a:t>If necessary, indicate on agenda hiring “pending receipt” or “pending verification”</a:t>
            </a:r>
          </a:p>
          <a:p>
            <a:r>
              <a:rPr lang="en-US" dirty="0"/>
              <a:t>Remember to send Letters to those NOT HIRED</a:t>
            </a:r>
          </a:p>
        </p:txBody>
      </p:sp>
      <p:sp>
        <p:nvSpPr>
          <p:cNvPr id="4" name="Slide Number Placeholder 3">
            <a:extLst>
              <a:ext uri="{FF2B5EF4-FFF2-40B4-BE49-F238E27FC236}">
                <a16:creationId xmlns:a16="http://schemas.microsoft.com/office/drawing/2014/main" id="{89572081-A6B4-68F2-865D-1446FE00E1E8}"/>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36</a:t>
            </a:fld>
            <a:endParaRPr lang="en-US" dirty="0">
              <a:solidFill>
                <a:prstClr val="black">
                  <a:tint val="75000"/>
                </a:prstClr>
              </a:solidFill>
            </a:endParaRPr>
          </a:p>
        </p:txBody>
      </p:sp>
    </p:spTree>
    <p:extLst>
      <p:ext uri="{BB962C8B-B14F-4D97-AF65-F5344CB8AC3E}">
        <p14:creationId xmlns:p14="http://schemas.microsoft.com/office/powerpoint/2010/main" val="3341999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F4556-FF7D-1ACD-9EF0-83CA1C02BCFB}"/>
              </a:ext>
            </a:extLst>
          </p:cNvPr>
          <p:cNvSpPr>
            <a:spLocks noGrp="1"/>
          </p:cNvSpPr>
          <p:nvPr>
            <p:ph type="title"/>
          </p:nvPr>
        </p:nvSpPr>
        <p:spPr/>
        <p:txBody>
          <a:bodyPr/>
          <a:lstStyle/>
          <a:p>
            <a:r>
              <a:rPr lang="en-US" dirty="0"/>
              <a:t>Summer/fall - onboarding considerations</a:t>
            </a:r>
          </a:p>
        </p:txBody>
      </p:sp>
    </p:spTree>
    <p:extLst>
      <p:ext uri="{BB962C8B-B14F-4D97-AF65-F5344CB8AC3E}">
        <p14:creationId xmlns:p14="http://schemas.microsoft.com/office/powerpoint/2010/main" val="20329385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54C9D-A244-CCA1-E06E-809D237B59E7}"/>
              </a:ext>
            </a:extLst>
          </p:cNvPr>
          <p:cNvSpPr>
            <a:spLocks noGrp="1"/>
          </p:cNvSpPr>
          <p:nvPr>
            <p:ph type="title"/>
          </p:nvPr>
        </p:nvSpPr>
        <p:spPr/>
        <p:txBody>
          <a:bodyPr/>
          <a:lstStyle/>
          <a:p>
            <a:r>
              <a:rPr lang="en-US" dirty="0"/>
              <a:t>Onboarding Considerations</a:t>
            </a:r>
          </a:p>
        </p:txBody>
      </p:sp>
      <p:sp>
        <p:nvSpPr>
          <p:cNvPr id="3" name="Content Placeholder 2">
            <a:extLst>
              <a:ext uri="{FF2B5EF4-FFF2-40B4-BE49-F238E27FC236}">
                <a16:creationId xmlns:a16="http://schemas.microsoft.com/office/drawing/2014/main" id="{E042758E-7BC1-592A-38F8-7885136FB486}"/>
              </a:ext>
            </a:extLst>
          </p:cNvPr>
          <p:cNvSpPr>
            <a:spLocks noGrp="1"/>
          </p:cNvSpPr>
          <p:nvPr>
            <p:ph idx="1"/>
          </p:nvPr>
        </p:nvSpPr>
        <p:spPr/>
        <p:txBody>
          <a:bodyPr>
            <a:normAutofit/>
          </a:bodyPr>
          <a:lstStyle/>
          <a:p>
            <a:r>
              <a:rPr lang="en-US" dirty="0"/>
              <a:t>The basics – Payroll, benefits, work location, parking</a:t>
            </a:r>
          </a:p>
          <a:p>
            <a:r>
              <a:rPr lang="en-US" dirty="0"/>
              <a:t>Your procedures/protocols</a:t>
            </a:r>
          </a:p>
          <a:p>
            <a:r>
              <a:rPr lang="en-US" dirty="0"/>
              <a:t>Your climate/culture</a:t>
            </a:r>
          </a:p>
          <a:p>
            <a:r>
              <a:rPr lang="en-US" dirty="0"/>
              <a:t>Your expectations</a:t>
            </a:r>
          </a:p>
          <a:p>
            <a:r>
              <a:rPr lang="en-US" dirty="0"/>
              <a:t>State Laws</a:t>
            </a:r>
          </a:p>
          <a:p>
            <a:r>
              <a:rPr lang="en-US" dirty="0"/>
              <a:t>Mid-Year Hires</a:t>
            </a:r>
          </a:p>
          <a:p>
            <a:r>
              <a:rPr lang="en-US" dirty="0"/>
              <a:t>Your ongoing support – Onboarding is not one day, week, or month</a:t>
            </a:r>
          </a:p>
          <a:p>
            <a:pPr lvl="1"/>
            <a:r>
              <a:rPr lang="en-US" i="1" dirty="0"/>
              <a:t>Consider establishing a New Hire Academy</a:t>
            </a:r>
          </a:p>
        </p:txBody>
      </p:sp>
      <p:sp>
        <p:nvSpPr>
          <p:cNvPr id="4" name="Slide Number Placeholder 3">
            <a:extLst>
              <a:ext uri="{FF2B5EF4-FFF2-40B4-BE49-F238E27FC236}">
                <a16:creationId xmlns:a16="http://schemas.microsoft.com/office/drawing/2014/main" id="{0828B926-2D5E-50E6-6839-7DE6FCAEA7A6}"/>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38</a:t>
            </a:fld>
            <a:endParaRPr lang="en-US" dirty="0">
              <a:solidFill>
                <a:prstClr val="black">
                  <a:tint val="75000"/>
                </a:prstClr>
              </a:solidFill>
            </a:endParaRPr>
          </a:p>
        </p:txBody>
      </p:sp>
    </p:spTree>
    <p:extLst>
      <p:ext uri="{BB962C8B-B14F-4D97-AF65-F5344CB8AC3E}">
        <p14:creationId xmlns:p14="http://schemas.microsoft.com/office/powerpoint/2010/main" val="31222243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94C1D-48A1-64AD-1B48-05A5C80DB7D5}"/>
              </a:ext>
            </a:extLst>
          </p:cNvPr>
          <p:cNvSpPr>
            <a:spLocks noGrp="1"/>
          </p:cNvSpPr>
          <p:nvPr>
            <p:ph type="title"/>
          </p:nvPr>
        </p:nvSpPr>
        <p:spPr/>
        <p:txBody>
          <a:bodyPr>
            <a:normAutofit/>
          </a:bodyPr>
          <a:lstStyle/>
          <a:p>
            <a:r>
              <a:rPr lang="en-US" dirty="0"/>
              <a:t>Essential Professional Development</a:t>
            </a:r>
          </a:p>
        </p:txBody>
      </p:sp>
      <p:sp>
        <p:nvSpPr>
          <p:cNvPr id="3" name="Content Placeholder 2">
            <a:extLst>
              <a:ext uri="{FF2B5EF4-FFF2-40B4-BE49-F238E27FC236}">
                <a16:creationId xmlns:a16="http://schemas.microsoft.com/office/drawing/2014/main" id="{3C95BEFF-28B5-9851-71AD-D92AADF11DEC}"/>
              </a:ext>
            </a:extLst>
          </p:cNvPr>
          <p:cNvSpPr>
            <a:spLocks noGrp="1"/>
          </p:cNvSpPr>
          <p:nvPr>
            <p:ph idx="1"/>
          </p:nvPr>
        </p:nvSpPr>
        <p:spPr/>
        <p:txBody>
          <a:bodyPr>
            <a:normAutofit fontScale="92500" lnSpcReduction="20000"/>
          </a:bodyPr>
          <a:lstStyle/>
          <a:p>
            <a:r>
              <a:rPr lang="en-US" dirty="0"/>
              <a:t>See </a:t>
            </a:r>
            <a:r>
              <a:rPr lang="en-US" b="0" i="0" dirty="0">
                <a:solidFill>
                  <a:srgbClr val="222222"/>
                </a:solidFill>
                <a:effectLst/>
                <a:latin typeface="Arial" panose="020B0604020202020204" pitchFamily="34" charset="0"/>
              </a:rPr>
              <a:t>mandatory training requirements - </a:t>
            </a:r>
            <a:r>
              <a:rPr lang="en-US" b="0" i="0" dirty="0">
                <a:solidFill>
                  <a:srgbClr val="1155CC"/>
                </a:solidFill>
                <a:effectLst/>
                <a:latin typeface="Arial" panose="020B0604020202020204" pitchFamily="34" charset="0"/>
                <a:hlinkClick r:id="rId2"/>
              </a:rPr>
              <a:t>New Jersey Professional Development Requirements in Statute and Regulations</a:t>
            </a:r>
            <a:endParaRPr lang="en-US" dirty="0"/>
          </a:p>
          <a:p>
            <a:r>
              <a:rPr lang="en-US" dirty="0"/>
              <a:t>Addressing Urgent/Crisis Situations</a:t>
            </a:r>
          </a:p>
          <a:p>
            <a:pPr lvl="1"/>
            <a:r>
              <a:rPr lang="en-US" dirty="0"/>
              <a:t>Students with Special Needs (IEP, 504, Health Plan, Multilingual Learner, etc.)</a:t>
            </a:r>
          </a:p>
          <a:p>
            <a:pPr lvl="1"/>
            <a:r>
              <a:rPr lang="en-US" dirty="0"/>
              <a:t>Suicidal Ideation</a:t>
            </a:r>
          </a:p>
          <a:p>
            <a:pPr lvl="1"/>
            <a:r>
              <a:rPr lang="en-US" dirty="0"/>
              <a:t>Threat Assessment</a:t>
            </a:r>
          </a:p>
          <a:p>
            <a:pPr lvl="1"/>
            <a:r>
              <a:rPr lang="en-US" dirty="0"/>
              <a:t>Substance Use</a:t>
            </a:r>
          </a:p>
          <a:p>
            <a:pPr lvl="1"/>
            <a:r>
              <a:rPr lang="en-US" dirty="0"/>
              <a:t>Child Abuse/Neglect</a:t>
            </a:r>
          </a:p>
          <a:p>
            <a:r>
              <a:rPr lang="en-US" dirty="0"/>
              <a:t>New Mandates</a:t>
            </a:r>
          </a:p>
          <a:p>
            <a:r>
              <a:rPr lang="en-US" dirty="0"/>
              <a:t>Understanding Boundaries</a:t>
            </a:r>
          </a:p>
          <a:p>
            <a:r>
              <a:rPr lang="en-US" dirty="0"/>
              <a:t>Address vendors and their employees performing tasks otherwise performed </a:t>
            </a:r>
            <a:r>
              <a:rPr lang="en-US"/>
              <a:t>by school district </a:t>
            </a:r>
            <a:r>
              <a:rPr lang="en-US" dirty="0"/>
              <a:t>employees</a:t>
            </a:r>
          </a:p>
        </p:txBody>
      </p:sp>
      <p:sp>
        <p:nvSpPr>
          <p:cNvPr id="4" name="Slide Number Placeholder 3">
            <a:extLst>
              <a:ext uri="{FF2B5EF4-FFF2-40B4-BE49-F238E27FC236}">
                <a16:creationId xmlns:a16="http://schemas.microsoft.com/office/drawing/2014/main" id="{F3C678E2-8927-FA5D-A18E-00ABCAD53D09}"/>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39</a:t>
            </a:fld>
            <a:endParaRPr lang="en-US" dirty="0">
              <a:solidFill>
                <a:prstClr val="black">
                  <a:tint val="75000"/>
                </a:prstClr>
              </a:solidFill>
            </a:endParaRPr>
          </a:p>
        </p:txBody>
      </p:sp>
    </p:spTree>
    <p:extLst>
      <p:ext uri="{BB962C8B-B14F-4D97-AF65-F5344CB8AC3E}">
        <p14:creationId xmlns:p14="http://schemas.microsoft.com/office/powerpoint/2010/main" val="2446544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655D4-AD34-7DFD-2707-BA5B5E0C12EE}"/>
            </a:ext>
          </a:extLst>
        </p:cNvPr>
        <p:cNvGrpSpPr/>
        <p:nvPr/>
      </p:nvGrpSpPr>
      <p:grpSpPr>
        <a:xfrm>
          <a:off x="0" y="0"/>
          <a:ext cx="0" cy="0"/>
          <a:chOff x="0" y="0"/>
          <a:chExt cx="0" cy="0"/>
        </a:xfrm>
      </p:grpSpPr>
      <p:sp>
        <p:nvSpPr>
          <p:cNvPr id="21" name="TextBox 20">
            <a:extLst>
              <a:ext uri="{FF2B5EF4-FFF2-40B4-BE49-F238E27FC236}">
                <a16:creationId xmlns:a16="http://schemas.microsoft.com/office/drawing/2014/main" id="{94340E79-FE3F-10DA-A20E-9EFEB4E407BE}"/>
              </a:ext>
            </a:extLst>
          </p:cNvPr>
          <p:cNvSpPr txBox="1"/>
          <p:nvPr/>
        </p:nvSpPr>
        <p:spPr>
          <a:xfrm>
            <a:off x="372946" y="-1148246"/>
            <a:ext cx="8022084" cy="830997"/>
          </a:xfrm>
          <a:prstGeom prst="rect">
            <a:avLst/>
          </a:prstGeom>
          <a:noFill/>
        </p:spPr>
        <p:txBody>
          <a:bodyPr wrap="square" rtlCol="0">
            <a:spAutoFit/>
          </a:bodyPr>
          <a:lstStyle/>
          <a:p>
            <a:r>
              <a:rPr lang="en-US" sz="4800" b="1" dirty="0">
                <a:solidFill>
                  <a:schemeClr val="bg1"/>
                </a:solidFill>
                <a:latin typeface="Calibri" panose="020F0502020204030204" pitchFamily="34" charset="0"/>
              </a:rPr>
              <a:t>NJSIG EXECUTIVE UPDATE</a:t>
            </a:r>
          </a:p>
        </p:txBody>
      </p:sp>
      <p:grpSp>
        <p:nvGrpSpPr>
          <p:cNvPr id="22" name="Group 21">
            <a:extLst>
              <a:ext uri="{FF2B5EF4-FFF2-40B4-BE49-F238E27FC236}">
                <a16:creationId xmlns:a16="http://schemas.microsoft.com/office/drawing/2014/main" id="{1BE000C5-6B80-1365-C4A3-8348CE320AD8}"/>
              </a:ext>
            </a:extLst>
          </p:cNvPr>
          <p:cNvGrpSpPr/>
          <p:nvPr/>
        </p:nvGrpSpPr>
        <p:grpSpPr>
          <a:xfrm>
            <a:off x="-36164" y="-1997531"/>
            <a:ext cx="13447522" cy="9892021"/>
            <a:chOff x="-1865119" y="-4514850"/>
            <a:chExt cx="13447522" cy="9892021"/>
          </a:xfrm>
        </p:grpSpPr>
        <p:sp>
          <p:nvSpPr>
            <p:cNvPr id="23" name="Rectangle 22">
              <a:extLst>
                <a:ext uri="{FF2B5EF4-FFF2-40B4-BE49-F238E27FC236}">
                  <a16:creationId xmlns:a16="http://schemas.microsoft.com/office/drawing/2014/main" id="{1BAB1889-1DA8-74BD-B2CB-046A7C2CD3D7}"/>
                </a:ext>
              </a:extLst>
            </p:cNvPr>
            <p:cNvSpPr/>
            <p:nvPr/>
          </p:nvSpPr>
          <p:spPr>
            <a:xfrm rot="16200000" flipH="1">
              <a:off x="383116" y="-6763085"/>
              <a:ext cx="8951051" cy="134475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8D420878-8CE6-79A5-7DB8-5F43559A03EF}"/>
                </a:ext>
              </a:extLst>
            </p:cNvPr>
            <p:cNvSpPr/>
            <p:nvPr/>
          </p:nvSpPr>
          <p:spPr>
            <a:xfrm rot="10800000" flipH="1">
              <a:off x="-1181451" y="4430063"/>
              <a:ext cx="1706062" cy="947108"/>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grpSp>
        <p:nvGrpSpPr>
          <p:cNvPr id="25" name="Group 24">
            <a:extLst>
              <a:ext uri="{FF2B5EF4-FFF2-40B4-BE49-F238E27FC236}">
                <a16:creationId xmlns:a16="http://schemas.microsoft.com/office/drawing/2014/main" id="{42EBF479-CFBB-4359-3397-B6390C3395C4}"/>
              </a:ext>
            </a:extLst>
          </p:cNvPr>
          <p:cNvGrpSpPr/>
          <p:nvPr/>
        </p:nvGrpSpPr>
        <p:grpSpPr>
          <a:xfrm>
            <a:off x="-36164" y="-2119493"/>
            <a:ext cx="12859634" cy="9594486"/>
            <a:chOff x="-115184" y="-3581400"/>
            <a:chExt cx="12859634" cy="9594486"/>
          </a:xfrm>
        </p:grpSpPr>
        <p:sp>
          <p:nvSpPr>
            <p:cNvPr id="26" name="Rectangle 25">
              <a:extLst>
                <a:ext uri="{FF2B5EF4-FFF2-40B4-BE49-F238E27FC236}">
                  <a16:creationId xmlns:a16="http://schemas.microsoft.com/office/drawing/2014/main" id="{94F401D8-1BCD-3E2D-B04C-E30D5CC65848}"/>
                </a:ext>
              </a:extLst>
            </p:cNvPr>
            <p:cNvSpPr/>
            <p:nvPr/>
          </p:nvSpPr>
          <p:spPr>
            <a:xfrm rot="16200000" flipH="1">
              <a:off x="1912534" y="-5609118"/>
              <a:ext cx="8804198" cy="1285963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7" name="Isosceles Triangle 26">
              <a:extLst>
                <a:ext uri="{FF2B5EF4-FFF2-40B4-BE49-F238E27FC236}">
                  <a16:creationId xmlns:a16="http://schemas.microsoft.com/office/drawing/2014/main" id="{10334B0B-18A8-0375-B014-78BD79C4634A}"/>
                </a:ext>
              </a:extLst>
            </p:cNvPr>
            <p:cNvSpPr/>
            <p:nvPr/>
          </p:nvSpPr>
          <p:spPr>
            <a:xfrm rot="10800000" flipH="1">
              <a:off x="568484" y="5065978"/>
              <a:ext cx="1706062" cy="947108"/>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grpSp>
        <p:nvGrpSpPr>
          <p:cNvPr id="28" name="Group 27">
            <a:extLst>
              <a:ext uri="{FF2B5EF4-FFF2-40B4-BE49-F238E27FC236}">
                <a16:creationId xmlns:a16="http://schemas.microsoft.com/office/drawing/2014/main" id="{EFE23392-9DFF-5F15-8F9A-187DC7269DBB}"/>
              </a:ext>
            </a:extLst>
          </p:cNvPr>
          <p:cNvGrpSpPr/>
          <p:nvPr/>
        </p:nvGrpSpPr>
        <p:grpSpPr>
          <a:xfrm>
            <a:off x="-36165" y="-8260000"/>
            <a:ext cx="13447522" cy="9892021"/>
            <a:chOff x="-1865119" y="-4514850"/>
            <a:chExt cx="13447522" cy="9892021"/>
          </a:xfrm>
        </p:grpSpPr>
        <p:sp>
          <p:nvSpPr>
            <p:cNvPr id="32" name="Rectangle 31">
              <a:extLst>
                <a:ext uri="{FF2B5EF4-FFF2-40B4-BE49-F238E27FC236}">
                  <a16:creationId xmlns:a16="http://schemas.microsoft.com/office/drawing/2014/main" id="{1D2ED56B-73B7-7455-F81F-A8800413DD1A}"/>
                </a:ext>
              </a:extLst>
            </p:cNvPr>
            <p:cNvSpPr/>
            <p:nvPr/>
          </p:nvSpPr>
          <p:spPr>
            <a:xfrm rot="16200000" flipH="1">
              <a:off x="383116" y="-6763085"/>
              <a:ext cx="8951051" cy="134475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A5A6A3E2-9071-C8FB-8A9A-AA15A838C0B8}"/>
                </a:ext>
              </a:extLst>
            </p:cNvPr>
            <p:cNvSpPr/>
            <p:nvPr/>
          </p:nvSpPr>
          <p:spPr>
            <a:xfrm rot="10800000" flipH="1">
              <a:off x="-1181451" y="4430063"/>
              <a:ext cx="1706062" cy="947108"/>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grpSp>
        <p:nvGrpSpPr>
          <p:cNvPr id="35" name="Group 34">
            <a:extLst>
              <a:ext uri="{FF2B5EF4-FFF2-40B4-BE49-F238E27FC236}">
                <a16:creationId xmlns:a16="http://schemas.microsoft.com/office/drawing/2014/main" id="{9FD62161-4A64-F84A-AC03-456D02CF51EE}"/>
              </a:ext>
            </a:extLst>
          </p:cNvPr>
          <p:cNvGrpSpPr/>
          <p:nvPr/>
        </p:nvGrpSpPr>
        <p:grpSpPr>
          <a:xfrm>
            <a:off x="0" y="-8341782"/>
            <a:ext cx="12859634" cy="9594486"/>
            <a:chOff x="-115184" y="-3581400"/>
            <a:chExt cx="12859634" cy="9594486"/>
          </a:xfrm>
        </p:grpSpPr>
        <p:sp>
          <p:nvSpPr>
            <p:cNvPr id="36" name="Rectangle 35">
              <a:extLst>
                <a:ext uri="{FF2B5EF4-FFF2-40B4-BE49-F238E27FC236}">
                  <a16:creationId xmlns:a16="http://schemas.microsoft.com/office/drawing/2014/main" id="{AC973F09-0795-1F11-24F1-38E24F42E432}"/>
                </a:ext>
              </a:extLst>
            </p:cNvPr>
            <p:cNvSpPr/>
            <p:nvPr/>
          </p:nvSpPr>
          <p:spPr>
            <a:xfrm rot="16200000" flipH="1">
              <a:off x="1912534" y="-5609118"/>
              <a:ext cx="8804198" cy="1285963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7" name="Isosceles Triangle 36">
              <a:extLst>
                <a:ext uri="{FF2B5EF4-FFF2-40B4-BE49-F238E27FC236}">
                  <a16:creationId xmlns:a16="http://schemas.microsoft.com/office/drawing/2014/main" id="{A2344B42-E6A7-C76D-6C51-26EE0D5C4D16}"/>
                </a:ext>
              </a:extLst>
            </p:cNvPr>
            <p:cNvSpPr/>
            <p:nvPr/>
          </p:nvSpPr>
          <p:spPr>
            <a:xfrm rot="10800000" flipH="1">
              <a:off x="568484" y="5065978"/>
              <a:ext cx="1706062" cy="947108"/>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sp>
        <p:nvSpPr>
          <p:cNvPr id="38" name="TextBox 37">
            <a:extLst>
              <a:ext uri="{FF2B5EF4-FFF2-40B4-BE49-F238E27FC236}">
                <a16:creationId xmlns:a16="http://schemas.microsoft.com/office/drawing/2014/main" id="{E5984947-0123-C514-6B12-2DC3746E112C}"/>
              </a:ext>
            </a:extLst>
          </p:cNvPr>
          <p:cNvSpPr txBox="1"/>
          <p:nvPr/>
        </p:nvSpPr>
        <p:spPr>
          <a:xfrm>
            <a:off x="2195388" y="-8260000"/>
            <a:ext cx="9996612" cy="830997"/>
          </a:xfrm>
          <a:prstGeom prst="rect">
            <a:avLst/>
          </a:prstGeom>
          <a:noFill/>
        </p:spPr>
        <p:txBody>
          <a:bodyPr wrap="square" rtlCol="0">
            <a:spAutoFit/>
          </a:bodyPr>
          <a:lstStyle/>
          <a:p>
            <a:r>
              <a:rPr lang="en-US" sz="4800" b="1" dirty="0">
                <a:latin typeface="Calibri" panose="020F0502020204030204" pitchFamily="34" charset="0"/>
              </a:rPr>
              <a:t>SUB-FUND ADMINISTRATOR REPORT</a:t>
            </a:r>
          </a:p>
        </p:txBody>
      </p:sp>
      <p:sp>
        <p:nvSpPr>
          <p:cNvPr id="19" name="TextBox 18">
            <a:extLst>
              <a:ext uri="{FF2B5EF4-FFF2-40B4-BE49-F238E27FC236}">
                <a16:creationId xmlns:a16="http://schemas.microsoft.com/office/drawing/2014/main" id="{27080D66-A68F-ABEA-86C5-25C7F177AACE}"/>
              </a:ext>
            </a:extLst>
          </p:cNvPr>
          <p:cNvSpPr txBox="1"/>
          <p:nvPr/>
        </p:nvSpPr>
        <p:spPr>
          <a:xfrm>
            <a:off x="2195388" y="813015"/>
            <a:ext cx="8022084" cy="830997"/>
          </a:xfrm>
          <a:prstGeom prst="rect">
            <a:avLst/>
          </a:prstGeom>
          <a:noFill/>
        </p:spPr>
        <p:txBody>
          <a:bodyPr wrap="square" rtlCol="0">
            <a:spAutoFit/>
          </a:bodyPr>
          <a:lstStyle/>
          <a:p>
            <a:r>
              <a:rPr lang="en-US" sz="4800" b="1" dirty="0">
                <a:solidFill>
                  <a:schemeClr val="bg1"/>
                </a:solidFill>
                <a:latin typeface="Calibri" panose="020F0502020204030204" pitchFamily="34" charset="0"/>
              </a:rPr>
              <a:t>SAFETY TRAINING</a:t>
            </a:r>
          </a:p>
        </p:txBody>
      </p:sp>
      <p:sp>
        <p:nvSpPr>
          <p:cNvPr id="46" name="TextBox 45">
            <a:extLst>
              <a:ext uri="{FF2B5EF4-FFF2-40B4-BE49-F238E27FC236}">
                <a16:creationId xmlns:a16="http://schemas.microsoft.com/office/drawing/2014/main" id="{F4D0CD1F-11A9-AF21-868D-2536B4B74089}"/>
              </a:ext>
            </a:extLst>
          </p:cNvPr>
          <p:cNvSpPr txBox="1"/>
          <p:nvPr/>
        </p:nvSpPr>
        <p:spPr>
          <a:xfrm>
            <a:off x="1188277" y="7176017"/>
            <a:ext cx="5556069" cy="707886"/>
          </a:xfrm>
          <a:prstGeom prst="rect">
            <a:avLst/>
          </a:prstGeom>
          <a:noFill/>
        </p:spPr>
        <p:txBody>
          <a:bodyPr wrap="square" rtlCol="0">
            <a:spAutoFit/>
          </a:bodyPr>
          <a:lstStyle/>
          <a:p>
            <a:pPr algn="ctr"/>
            <a:r>
              <a:rPr lang="en-US" sz="4000" b="1" dirty="0">
                <a:latin typeface="Calibri" panose="020F0502020204030204" pitchFamily="34" charset="0"/>
              </a:rPr>
              <a:t>PRESENTATION</a:t>
            </a:r>
          </a:p>
        </p:txBody>
      </p:sp>
      <p:sp>
        <p:nvSpPr>
          <p:cNvPr id="48" name="TextBox 47">
            <a:extLst>
              <a:ext uri="{FF2B5EF4-FFF2-40B4-BE49-F238E27FC236}">
                <a16:creationId xmlns:a16="http://schemas.microsoft.com/office/drawing/2014/main" id="{8105B184-4BC9-447A-64E6-69A5E8455E9F}"/>
              </a:ext>
            </a:extLst>
          </p:cNvPr>
          <p:cNvSpPr txBox="1"/>
          <p:nvPr/>
        </p:nvSpPr>
        <p:spPr>
          <a:xfrm>
            <a:off x="2621098" y="-6258220"/>
            <a:ext cx="8022084" cy="830997"/>
          </a:xfrm>
          <a:prstGeom prst="rect">
            <a:avLst/>
          </a:prstGeom>
          <a:noFill/>
        </p:spPr>
        <p:txBody>
          <a:bodyPr wrap="square" rtlCol="0">
            <a:spAutoFit/>
          </a:bodyPr>
          <a:lstStyle/>
          <a:p>
            <a:r>
              <a:rPr lang="en-US" sz="4800" b="1" dirty="0">
                <a:solidFill>
                  <a:schemeClr val="bg1"/>
                </a:solidFill>
                <a:latin typeface="Calibri" panose="020F0502020204030204" pitchFamily="34" charset="0"/>
              </a:rPr>
              <a:t>RECENT INTAKE TRAINING</a:t>
            </a:r>
          </a:p>
        </p:txBody>
      </p:sp>
      <p:pic>
        <p:nvPicPr>
          <p:cNvPr id="49" name="Picture 48">
            <a:extLst>
              <a:ext uri="{FF2B5EF4-FFF2-40B4-BE49-F238E27FC236}">
                <a16:creationId xmlns:a16="http://schemas.microsoft.com/office/drawing/2014/main" id="{B55DD083-0CB6-4C5A-FB7C-4CF61B5E290C}"/>
              </a:ext>
            </a:extLst>
          </p:cNvPr>
          <p:cNvPicPr>
            <a:picLocks noChangeAspect="1"/>
          </p:cNvPicPr>
          <p:nvPr/>
        </p:nvPicPr>
        <p:blipFill>
          <a:blip r:embed="rId2"/>
          <a:stretch>
            <a:fillRect/>
          </a:stretch>
        </p:blipFill>
        <p:spPr>
          <a:xfrm>
            <a:off x="3625022" y="-5305260"/>
            <a:ext cx="5793375" cy="4489019"/>
          </a:xfrm>
          <a:prstGeom prst="rect">
            <a:avLst/>
          </a:prstGeom>
          <a:ln>
            <a:noFill/>
          </a:ln>
          <a:effectLst>
            <a:outerShdw blurRad="292100" dist="139700" dir="2700000" algn="tl" rotWithShape="0">
              <a:srgbClr val="333333">
                <a:alpha val="65000"/>
              </a:srgbClr>
            </a:outerShdw>
          </a:effectLst>
        </p:spPr>
      </p:pic>
      <p:sp>
        <p:nvSpPr>
          <p:cNvPr id="29" name="Rectangle 28">
            <a:extLst>
              <a:ext uri="{FF2B5EF4-FFF2-40B4-BE49-F238E27FC236}">
                <a16:creationId xmlns:a16="http://schemas.microsoft.com/office/drawing/2014/main" id="{53076F92-01FB-E377-3BC5-9FD469F8ED01}"/>
              </a:ext>
            </a:extLst>
          </p:cNvPr>
          <p:cNvSpPr/>
          <p:nvPr/>
        </p:nvSpPr>
        <p:spPr>
          <a:xfrm>
            <a:off x="1045800" y="7986714"/>
            <a:ext cx="12295787" cy="4093428"/>
          </a:xfrm>
          <a:prstGeom prst="rect">
            <a:avLst/>
          </a:prstGeom>
        </p:spPr>
        <p:txBody>
          <a:bodyPr wrap="square">
            <a:spAutoFit/>
          </a:bodyPr>
          <a:lstStyle/>
          <a:p>
            <a:pPr algn="ctr"/>
            <a:r>
              <a:rPr lang="en-US" sz="4800" b="1" dirty="0">
                <a:solidFill>
                  <a:schemeClr val="accent1">
                    <a:lumMod val="50000"/>
                  </a:schemeClr>
                </a:solidFill>
                <a:latin typeface="Calibri" panose="020F0502020204030204" pitchFamily="34" charset="0"/>
                <a:ea typeface="Calibri" panose="020F0502020204030204" pitchFamily="34" charset="0"/>
              </a:rPr>
              <a:t>Protecting Children from Abuse</a:t>
            </a:r>
          </a:p>
          <a:p>
            <a:pPr algn="ctr"/>
            <a:r>
              <a:rPr lang="en-US" sz="4800" b="1" dirty="0">
                <a:solidFill>
                  <a:schemeClr val="accent1">
                    <a:lumMod val="50000"/>
                  </a:schemeClr>
                </a:solidFill>
                <a:latin typeface="Calibri" panose="020F0502020204030204" pitchFamily="34" charset="0"/>
                <a:ea typeface="Calibri" panose="020F0502020204030204" pitchFamily="34" charset="0"/>
              </a:rPr>
              <a:t>In New Jersey</a:t>
            </a:r>
          </a:p>
          <a:p>
            <a:pPr algn="ctr"/>
            <a:endParaRPr lang="en-US" sz="1400" b="1" dirty="0">
              <a:solidFill>
                <a:schemeClr val="accent1">
                  <a:lumMod val="50000"/>
                </a:schemeClr>
              </a:solidFill>
              <a:latin typeface="Calibri" panose="020F0502020204030204" pitchFamily="34" charset="0"/>
              <a:ea typeface="Calibri" panose="020F0502020204030204" pitchFamily="34" charset="0"/>
            </a:endParaRPr>
          </a:p>
          <a:p>
            <a:pPr algn="ctr"/>
            <a:r>
              <a:rPr lang="en-US" sz="2400" i="1" dirty="0">
                <a:solidFill>
                  <a:schemeClr val="accent1">
                    <a:lumMod val="50000"/>
                  </a:schemeClr>
                </a:solidFill>
                <a:latin typeface="Calibri" panose="020F0502020204030204" pitchFamily="34" charset="0"/>
                <a:ea typeface="Calibri" panose="020F0502020204030204" pitchFamily="34" charset="0"/>
              </a:rPr>
              <a:t>Presenter:</a:t>
            </a:r>
          </a:p>
          <a:p>
            <a:pPr algn="ctr"/>
            <a:r>
              <a:rPr lang="en-US" sz="4400" b="1" dirty="0">
                <a:solidFill>
                  <a:schemeClr val="accent1">
                    <a:lumMod val="50000"/>
                  </a:schemeClr>
                </a:solidFill>
                <a:latin typeface="Calibri" panose="020F0502020204030204" pitchFamily="34" charset="0"/>
                <a:ea typeface="Calibri" panose="020F0502020204030204" pitchFamily="34" charset="0"/>
              </a:rPr>
              <a:t>Paul Shives</a:t>
            </a:r>
          </a:p>
          <a:p>
            <a:pPr algn="ctr"/>
            <a:r>
              <a:rPr lang="en-US" sz="3600" i="1" dirty="0">
                <a:solidFill>
                  <a:schemeClr val="accent1">
                    <a:lumMod val="50000"/>
                  </a:schemeClr>
                </a:solidFill>
                <a:latin typeface="Calibri" panose="020F0502020204030204" pitchFamily="34" charset="0"/>
                <a:ea typeface="Calibri" panose="020F0502020204030204" pitchFamily="34" charset="0"/>
              </a:rPr>
              <a:t>Senior Director of Safety</a:t>
            </a:r>
          </a:p>
          <a:p>
            <a:pPr algn="ctr"/>
            <a:r>
              <a:rPr lang="en-US" sz="3600" i="1" dirty="0">
                <a:solidFill>
                  <a:schemeClr val="accent1">
                    <a:lumMod val="50000"/>
                  </a:schemeClr>
                </a:solidFill>
                <a:latin typeface="Calibri" panose="020F0502020204030204" pitchFamily="34" charset="0"/>
                <a:ea typeface="Calibri" panose="020F0502020204030204" pitchFamily="34" charset="0"/>
              </a:rPr>
              <a:t>J.A. Montgomery Risk Control</a:t>
            </a:r>
            <a:endParaRPr lang="en-US" sz="3600" i="1" dirty="0">
              <a:solidFill>
                <a:schemeClr val="accent1">
                  <a:lumMod val="50000"/>
                </a:schemeClr>
              </a:solidFill>
              <a:latin typeface="Calibri" panose="020F0502020204030204" pitchFamily="34" charset="0"/>
            </a:endParaRPr>
          </a:p>
        </p:txBody>
      </p:sp>
      <p:graphicFrame>
        <p:nvGraphicFramePr>
          <p:cNvPr id="7" name="Table 6">
            <a:extLst>
              <a:ext uri="{FF2B5EF4-FFF2-40B4-BE49-F238E27FC236}">
                <a16:creationId xmlns:a16="http://schemas.microsoft.com/office/drawing/2014/main" id="{5AB5D94F-2168-4FA9-F833-B2A95176E6DD}"/>
              </a:ext>
            </a:extLst>
          </p:cNvPr>
          <p:cNvGraphicFramePr>
            <a:graphicFrameLocks noGrp="1"/>
          </p:cNvGraphicFramePr>
          <p:nvPr/>
        </p:nvGraphicFramePr>
        <p:xfrm>
          <a:off x="2323116" y="1660447"/>
          <a:ext cx="8447665" cy="4516533"/>
        </p:xfrm>
        <a:graphic>
          <a:graphicData uri="http://schemas.openxmlformats.org/drawingml/2006/table">
            <a:tbl>
              <a:tblPr/>
              <a:tblGrid>
                <a:gridCol w="1473360">
                  <a:extLst>
                    <a:ext uri="{9D8B030D-6E8A-4147-A177-3AD203B41FA5}">
                      <a16:colId xmlns:a16="http://schemas.microsoft.com/office/drawing/2014/main" val="2406237288"/>
                    </a:ext>
                  </a:extLst>
                </a:gridCol>
                <a:gridCol w="4990704">
                  <a:extLst>
                    <a:ext uri="{9D8B030D-6E8A-4147-A177-3AD203B41FA5}">
                      <a16:colId xmlns:a16="http://schemas.microsoft.com/office/drawing/2014/main" val="3538974049"/>
                    </a:ext>
                  </a:extLst>
                </a:gridCol>
                <a:gridCol w="1983601">
                  <a:extLst>
                    <a:ext uri="{9D8B030D-6E8A-4147-A177-3AD203B41FA5}">
                      <a16:colId xmlns:a16="http://schemas.microsoft.com/office/drawing/2014/main" val="3922910918"/>
                    </a:ext>
                  </a:extLst>
                </a:gridCol>
              </a:tblGrid>
              <a:tr h="196371">
                <a:tc gridSpan="3">
                  <a:txBody>
                    <a:bodyPr/>
                    <a:lstStyle/>
                    <a:p>
                      <a:pPr algn="ctr" fontAlgn="b"/>
                      <a:r>
                        <a:rPr lang="en-US" sz="1100" b="1" i="0" u="none" strike="noStrike" dirty="0">
                          <a:solidFill>
                            <a:srgbClr val="000000"/>
                          </a:solidFill>
                          <a:effectLst/>
                          <a:latin typeface="Aptos Narrow" panose="020B0004020202020204" pitchFamily="34" charset="0"/>
                        </a:rPr>
                        <a:t>Employee Safety (PEOSH) Training</a:t>
                      </a:r>
                    </a:p>
                  </a:txBody>
                  <a:tcPr marL="9009" marR="9009" marT="900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35023853"/>
                  </a:ext>
                </a:extLst>
              </a:tr>
              <a:tr h="196371">
                <a:tc>
                  <a:txBody>
                    <a:bodyPr/>
                    <a:lstStyle/>
                    <a:p>
                      <a:pPr algn="ctr" fontAlgn="b"/>
                      <a:r>
                        <a:rPr lang="en-US" sz="1000" b="1" i="0" u="none" strike="noStrike">
                          <a:solidFill>
                            <a:srgbClr val="FFFFFF"/>
                          </a:solidFill>
                          <a:effectLst/>
                          <a:latin typeface="Aptos Narrow" panose="020B0004020202020204" pitchFamily="34" charset="0"/>
                        </a:rPr>
                        <a:t>Date</a:t>
                      </a:r>
                    </a:p>
                  </a:txBody>
                  <a:tcPr marL="9009" marR="9009" marT="900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6082"/>
                    </a:solidFill>
                  </a:tcPr>
                </a:tc>
                <a:tc>
                  <a:txBody>
                    <a:bodyPr/>
                    <a:lstStyle/>
                    <a:p>
                      <a:pPr algn="ctr" fontAlgn="b"/>
                      <a:r>
                        <a:rPr lang="en-US" sz="1000" b="1" i="0" u="none" strike="noStrike">
                          <a:solidFill>
                            <a:srgbClr val="FFFFFF"/>
                          </a:solidFill>
                          <a:effectLst/>
                          <a:latin typeface="Aptos Narrow" panose="020B0004020202020204" pitchFamily="34" charset="0"/>
                        </a:rPr>
                        <a:t>Class Topic</a:t>
                      </a:r>
                    </a:p>
                  </a:txBody>
                  <a:tcPr marL="9009" marR="9009" marT="90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6082"/>
                    </a:solidFill>
                  </a:tcPr>
                </a:tc>
                <a:tc>
                  <a:txBody>
                    <a:bodyPr/>
                    <a:lstStyle/>
                    <a:p>
                      <a:pPr algn="ctr" fontAlgn="b"/>
                      <a:r>
                        <a:rPr lang="en-US" sz="1000" b="1" i="0" u="none" strike="noStrike">
                          <a:solidFill>
                            <a:srgbClr val="FFFFFF"/>
                          </a:solidFill>
                          <a:effectLst/>
                          <a:latin typeface="Aptos Narrow" panose="020B0004020202020204" pitchFamily="34" charset="0"/>
                        </a:rPr>
                        <a:t>Time</a:t>
                      </a:r>
                    </a:p>
                  </a:txBody>
                  <a:tcPr marL="9009" marR="9009" marT="900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6082"/>
                    </a:solidFill>
                  </a:tcPr>
                </a:tc>
                <a:extLst>
                  <a:ext uri="{0D108BD9-81ED-4DB2-BD59-A6C34878D82A}">
                    <a16:rowId xmlns:a16="http://schemas.microsoft.com/office/drawing/2014/main" val="3385257465"/>
                  </a:ext>
                </a:extLst>
              </a:tr>
              <a:tr h="196371">
                <a:tc>
                  <a:txBody>
                    <a:bodyPr/>
                    <a:lstStyle/>
                    <a:p>
                      <a:pPr algn="ctr" fontAlgn="t"/>
                      <a:r>
                        <a:rPr lang="en-US" sz="1000" b="0" i="0" u="none" strike="noStrike">
                          <a:solidFill>
                            <a:srgbClr val="000000"/>
                          </a:solidFill>
                          <a:effectLst/>
                          <a:latin typeface="Aptos Display" panose="020B0004020202020204" pitchFamily="34" charset="0"/>
                        </a:rPr>
                        <a:t>6/3/2025</a:t>
                      </a:r>
                    </a:p>
                  </a:txBody>
                  <a:tcPr marL="9009" marR="9009" marT="90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hlinkClick r:id="rId3"/>
                        </a:rPr>
                        <a:t>Hazard Communication/Globally Harmonized System (GHS)</a:t>
                      </a:r>
                      <a:endParaRPr lang="en-US" sz="1000" b="0" i="0" u="none" strike="noStrike">
                        <a:solidFill>
                          <a:srgbClr val="000000"/>
                        </a:solidFill>
                        <a:effectLst/>
                        <a:latin typeface="Aptos Display" panose="020B0004020202020204" pitchFamily="34" charset="0"/>
                      </a:endParaRPr>
                    </a:p>
                  </a:txBody>
                  <a:tcPr marL="9009" marR="9009" marT="90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rPr>
                        <a:t>8:30 - 10:00 am</a:t>
                      </a:r>
                    </a:p>
                  </a:txBody>
                  <a:tcPr marL="9009" marR="9009" marT="9009"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52378986"/>
                  </a:ext>
                </a:extLst>
              </a:tr>
              <a:tr h="196371">
                <a:tc>
                  <a:txBody>
                    <a:bodyPr/>
                    <a:lstStyle/>
                    <a:p>
                      <a:pPr algn="ctr" fontAlgn="t"/>
                      <a:r>
                        <a:rPr lang="en-US" sz="1000" b="0" i="0" u="none" strike="noStrike">
                          <a:solidFill>
                            <a:srgbClr val="000000"/>
                          </a:solidFill>
                          <a:effectLst/>
                          <a:latin typeface="Aptos Display" panose="020B0004020202020204" pitchFamily="34" charset="0"/>
                        </a:rPr>
                        <a:t>6/4/2025</a:t>
                      </a:r>
                    </a:p>
                  </a:txBody>
                  <a:tcPr marL="9009" marR="9009" marT="90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hlinkClick r:id="rId4"/>
                        </a:rPr>
                        <a:t>Fire Safety</a:t>
                      </a:r>
                      <a:endParaRPr lang="en-US" sz="1000" b="0" i="0" u="none" strike="noStrike">
                        <a:solidFill>
                          <a:srgbClr val="000000"/>
                        </a:solidFill>
                        <a:effectLst/>
                        <a:latin typeface="Aptos Display" panose="020B0004020202020204" pitchFamily="34" charset="0"/>
                      </a:endParaRPr>
                    </a:p>
                  </a:txBody>
                  <a:tcPr marL="9009" marR="9009" marT="90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rPr>
                        <a:t>10:30 - 11:30 am</a:t>
                      </a:r>
                    </a:p>
                  </a:txBody>
                  <a:tcPr marL="9009" marR="9009" marT="9009"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33729075"/>
                  </a:ext>
                </a:extLst>
              </a:tr>
              <a:tr h="196371">
                <a:tc>
                  <a:txBody>
                    <a:bodyPr/>
                    <a:lstStyle/>
                    <a:p>
                      <a:pPr algn="ctr" fontAlgn="t"/>
                      <a:r>
                        <a:rPr lang="en-US" sz="1000" b="0" i="0" u="none" strike="noStrike">
                          <a:solidFill>
                            <a:srgbClr val="000000"/>
                          </a:solidFill>
                          <a:effectLst/>
                          <a:latin typeface="Aptos Display" panose="020B0004020202020204" pitchFamily="34" charset="0"/>
                        </a:rPr>
                        <a:t>6/6/2025</a:t>
                      </a:r>
                    </a:p>
                  </a:txBody>
                  <a:tcPr marL="9009" marR="9009" marT="90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hlinkClick r:id="rId5"/>
                        </a:rPr>
                        <a:t>Ladder Safety/Walking &amp; Working Surfaces</a:t>
                      </a:r>
                      <a:endParaRPr lang="en-US" sz="1000" b="0" i="0" u="none" strike="noStrike">
                        <a:solidFill>
                          <a:srgbClr val="000000"/>
                        </a:solidFill>
                        <a:effectLst/>
                        <a:latin typeface="Aptos Display" panose="020B0004020202020204" pitchFamily="34" charset="0"/>
                      </a:endParaRPr>
                    </a:p>
                  </a:txBody>
                  <a:tcPr marL="9009" marR="9009" marT="90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rPr>
                        <a:t>8:30 - 10:30 am</a:t>
                      </a:r>
                    </a:p>
                  </a:txBody>
                  <a:tcPr marL="9009" marR="9009" marT="9009"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60658686"/>
                  </a:ext>
                </a:extLst>
              </a:tr>
              <a:tr h="196371">
                <a:tc>
                  <a:txBody>
                    <a:bodyPr/>
                    <a:lstStyle/>
                    <a:p>
                      <a:pPr algn="ctr" fontAlgn="t"/>
                      <a:r>
                        <a:rPr lang="en-US" sz="1000" b="0" i="0" u="none" strike="noStrike">
                          <a:solidFill>
                            <a:srgbClr val="000000"/>
                          </a:solidFill>
                          <a:effectLst/>
                          <a:latin typeface="Aptos Display" panose="020B0004020202020204" pitchFamily="34" charset="0"/>
                        </a:rPr>
                        <a:t>6/9/2025</a:t>
                      </a:r>
                    </a:p>
                  </a:txBody>
                  <a:tcPr marL="9009" marR="9009" marT="90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hlinkClick r:id="rId6"/>
                        </a:rPr>
                        <a:t>Personal Protective Equipment</a:t>
                      </a:r>
                      <a:endParaRPr lang="en-US" sz="1000" b="0" i="0" u="none" strike="noStrike">
                        <a:solidFill>
                          <a:srgbClr val="000000"/>
                        </a:solidFill>
                        <a:effectLst/>
                        <a:latin typeface="Aptos Display" panose="020B0004020202020204" pitchFamily="34" charset="0"/>
                      </a:endParaRPr>
                    </a:p>
                  </a:txBody>
                  <a:tcPr marL="9009" marR="9009" marT="90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rPr>
                        <a:t>1:00 - 3:00 pm</a:t>
                      </a:r>
                    </a:p>
                  </a:txBody>
                  <a:tcPr marL="9009" marR="9009" marT="9009"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18128712"/>
                  </a:ext>
                </a:extLst>
              </a:tr>
              <a:tr h="196371">
                <a:tc>
                  <a:txBody>
                    <a:bodyPr/>
                    <a:lstStyle/>
                    <a:p>
                      <a:pPr algn="ctr" fontAlgn="t"/>
                      <a:r>
                        <a:rPr lang="en-US" sz="1000" b="0" i="0" u="none" strike="noStrike">
                          <a:solidFill>
                            <a:srgbClr val="000000"/>
                          </a:solidFill>
                          <a:effectLst/>
                          <a:latin typeface="Aptos Display" panose="020B0004020202020204" pitchFamily="34" charset="0"/>
                        </a:rPr>
                        <a:t>6/10/2025</a:t>
                      </a:r>
                    </a:p>
                  </a:txBody>
                  <a:tcPr marL="9009" marR="9009" marT="90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hlinkClick r:id="rId7"/>
                        </a:rPr>
                        <a:t>Lock Out/Tag Out (Control of Hazardous Energy)</a:t>
                      </a:r>
                      <a:endParaRPr lang="en-US" sz="1000" b="0" i="0" u="none" strike="noStrike">
                        <a:solidFill>
                          <a:srgbClr val="000000"/>
                        </a:solidFill>
                        <a:effectLst/>
                        <a:latin typeface="Aptos Display" panose="020B0004020202020204" pitchFamily="34" charset="0"/>
                      </a:endParaRPr>
                    </a:p>
                  </a:txBody>
                  <a:tcPr marL="9009" marR="9009" marT="90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rPr>
                        <a:t>1:00 - 3:00 pm</a:t>
                      </a:r>
                    </a:p>
                  </a:txBody>
                  <a:tcPr marL="9009" marR="9009" marT="9009"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61491143"/>
                  </a:ext>
                </a:extLst>
              </a:tr>
              <a:tr h="196371">
                <a:tc>
                  <a:txBody>
                    <a:bodyPr/>
                    <a:lstStyle/>
                    <a:p>
                      <a:pPr algn="ctr" fontAlgn="t"/>
                      <a:r>
                        <a:rPr lang="en-US" sz="1000" b="0" i="0" u="none" strike="noStrike">
                          <a:solidFill>
                            <a:srgbClr val="000000"/>
                          </a:solidFill>
                          <a:effectLst/>
                          <a:latin typeface="Aptos Display" panose="020B0004020202020204" pitchFamily="34" charset="0"/>
                        </a:rPr>
                        <a:t>6/11/2025</a:t>
                      </a:r>
                    </a:p>
                  </a:txBody>
                  <a:tcPr marL="9009" marR="9009" marT="90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hlinkClick r:id="rId8"/>
                        </a:rPr>
                        <a:t>Mower Safety</a:t>
                      </a:r>
                      <a:endParaRPr lang="en-US" sz="1000" b="0" i="0" u="none" strike="noStrike">
                        <a:solidFill>
                          <a:srgbClr val="000000"/>
                        </a:solidFill>
                        <a:effectLst/>
                        <a:latin typeface="Aptos Display" panose="020B0004020202020204" pitchFamily="34" charset="0"/>
                      </a:endParaRPr>
                    </a:p>
                  </a:txBody>
                  <a:tcPr marL="9009" marR="9009" marT="90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rPr>
                        <a:t>8:30 - 9:30 am</a:t>
                      </a:r>
                    </a:p>
                  </a:txBody>
                  <a:tcPr marL="9009" marR="9009" marT="9009"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81309962"/>
                  </a:ext>
                </a:extLst>
              </a:tr>
              <a:tr h="196371">
                <a:tc>
                  <a:txBody>
                    <a:bodyPr/>
                    <a:lstStyle/>
                    <a:p>
                      <a:pPr algn="ctr" fontAlgn="t"/>
                      <a:r>
                        <a:rPr lang="en-US" sz="1000" b="0" i="0" u="none" strike="noStrike">
                          <a:solidFill>
                            <a:srgbClr val="000000"/>
                          </a:solidFill>
                          <a:effectLst/>
                          <a:latin typeface="Aptos Display" panose="020B0004020202020204" pitchFamily="34" charset="0"/>
                        </a:rPr>
                        <a:t>6/11/2025</a:t>
                      </a:r>
                    </a:p>
                  </a:txBody>
                  <a:tcPr marL="9009" marR="9009" marT="90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hlinkClick r:id="rId9"/>
                        </a:rPr>
                        <a:t>Fire Extinguisher Safety</a:t>
                      </a:r>
                      <a:endParaRPr lang="en-US" sz="1000" b="0" i="0" u="none" strike="noStrike">
                        <a:solidFill>
                          <a:srgbClr val="000000"/>
                        </a:solidFill>
                        <a:effectLst/>
                        <a:latin typeface="Aptos Display" panose="020B0004020202020204" pitchFamily="34" charset="0"/>
                      </a:endParaRPr>
                    </a:p>
                  </a:txBody>
                  <a:tcPr marL="9009" marR="9009" marT="90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rPr>
                        <a:t>10:00 - 11:00 am</a:t>
                      </a:r>
                    </a:p>
                  </a:txBody>
                  <a:tcPr marL="9009" marR="9009" marT="9009"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88808248"/>
                  </a:ext>
                </a:extLst>
              </a:tr>
              <a:tr h="196371">
                <a:tc>
                  <a:txBody>
                    <a:bodyPr/>
                    <a:lstStyle/>
                    <a:p>
                      <a:pPr algn="ctr" fontAlgn="t"/>
                      <a:r>
                        <a:rPr lang="en-US" sz="1000" b="0" i="0" u="none" strike="noStrike">
                          <a:solidFill>
                            <a:srgbClr val="000000"/>
                          </a:solidFill>
                          <a:effectLst/>
                          <a:latin typeface="Aptos Display" panose="020B0004020202020204" pitchFamily="34" charset="0"/>
                        </a:rPr>
                        <a:t>6/13/2025</a:t>
                      </a:r>
                    </a:p>
                  </a:txBody>
                  <a:tcPr marL="9009" marR="9009" marT="90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hlinkClick r:id="rId10"/>
                        </a:rPr>
                        <a:t>Fall Protection Awareness</a:t>
                      </a:r>
                      <a:endParaRPr lang="en-US" sz="1000" b="0" i="0" u="none" strike="noStrike">
                        <a:solidFill>
                          <a:srgbClr val="000000"/>
                        </a:solidFill>
                        <a:effectLst/>
                        <a:latin typeface="Aptos Display" panose="020B0004020202020204" pitchFamily="34" charset="0"/>
                      </a:endParaRPr>
                    </a:p>
                  </a:txBody>
                  <a:tcPr marL="9009" marR="9009" marT="90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rPr>
                        <a:t>10:00 - 12:00 pm</a:t>
                      </a:r>
                    </a:p>
                  </a:txBody>
                  <a:tcPr marL="9009" marR="9009" marT="9009"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73317660"/>
                  </a:ext>
                </a:extLst>
              </a:tr>
              <a:tr h="196371">
                <a:tc>
                  <a:txBody>
                    <a:bodyPr/>
                    <a:lstStyle/>
                    <a:p>
                      <a:pPr algn="ctr" fontAlgn="t"/>
                      <a:r>
                        <a:rPr lang="en-US" sz="1000" b="0" i="0" u="none" strike="noStrike">
                          <a:solidFill>
                            <a:srgbClr val="000000"/>
                          </a:solidFill>
                          <a:effectLst/>
                          <a:latin typeface="Aptos Display" panose="020B0004020202020204" pitchFamily="34" charset="0"/>
                        </a:rPr>
                        <a:t>6/16/2025</a:t>
                      </a:r>
                    </a:p>
                  </a:txBody>
                  <a:tcPr marL="9009" marR="9009" marT="90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hlinkClick r:id="rId11"/>
                        </a:rPr>
                        <a:t>Hazard Communication/Globally Harmonized System (GHS)</a:t>
                      </a:r>
                      <a:endParaRPr lang="en-US" sz="1000" b="0" i="0" u="none" strike="noStrike">
                        <a:solidFill>
                          <a:srgbClr val="000000"/>
                        </a:solidFill>
                        <a:effectLst/>
                        <a:latin typeface="Aptos Display" panose="020B0004020202020204" pitchFamily="34" charset="0"/>
                      </a:endParaRPr>
                    </a:p>
                  </a:txBody>
                  <a:tcPr marL="9009" marR="9009" marT="90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rPr>
                        <a:t>7:30 - 9:00 am</a:t>
                      </a:r>
                    </a:p>
                  </a:txBody>
                  <a:tcPr marL="9009" marR="9009" marT="9009"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84161286"/>
                  </a:ext>
                </a:extLst>
              </a:tr>
              <a:tr h="196371">
                <a:tc>
                  <a:txBody>
                    <a:bodyPr/>
                    <a:lstStyle/>
                    <a:p>
                      <a:pPr algn="ctr" fontAlgn="t"/>
                      <a:r>
                        <a:rPr lang="en-US" sz="1000" b="0" i="0" u="none" strike="noStrike">
                          <a:solidFill>
                            <a:srgbClr val="000000"/>
                          </a:solidFill>
                          <a:effectLst/>
                          <a:latin typeface="Aptos Display" panose="020B0004020202020204" pitchFamily="34" charset="0"/>
                        </a:rPr>
                        <a:t>6/17/2025</a:t>
                      </a:r>
                    </a:p>
                  </a:txBody>
                  <a:tcPr marL="9009" marR="9009" marT="90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hlinkClick r:id="rId12"/>
                        </a:rPr>
                        <a:t>Bloodborne Pathogens</a:t>
                      </a:r>
                      <a:endParaRPr lang="en-US" sz="1000" b="0" i="0" u="none" strike="noStrike">
                        <a:solidFill>
                          <a:srgbClr val="000000"/>
                        </a:solidFill>
                        <a:effectLst/>
                        <a:latin typeface="Aptos Display" panose="020B0004020202020204" pitchFamily="34" charset="0"/>
                      </a:endParaRPr>
                    </a:p>
                  </a:txBody>
                  <a:tcPr marL="9009" marR="9009" marT="90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rPr>
                        <a:t>1:00 - 2:00 pm</a:t>
                      </a:r>
                    </a:p>
                  </a:txBody>
                  <a:tcPr marL="9009" marR="9009" marT="9009"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3873745"/>
                  </a:ext>
                </a:extLst>
              </a:tr>
              <a:tr h="196371">
                <a:tc>
                  <a:txBody>
                    <a:bodyPr/>
                    <a:lstStyle/>
                    <a:p>
                      <a:pPr algn="ctr" fontAlgn="t"/>
                      <a:r>
                        <a:rPr lang="en-US" sz="1000" b="0" i="0" u="none" strike="noStrike">
                          <a:solidFill>
                            <a:srgbClr val="000000"/>
                          </a:solidFill>
                          <a:effectLst/>
                          <a:latin typeface="Aptos Display" panose="020B0004020202020204" pitchFamily="34" charset="0"/>
                        </a:rPr>
                        <a:t>6/23/2025</a:t>
                      </a:r>
                    </a:p>
                  </a:txBody>
                  <a:tcPr marL="9009" marR="9009" marT="90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hlinkClick r:id="rId13"/>
                        </a:rPr>
                        <a:t>Personal Protective Equipment</a:t>
                      </a:r>
                      <a:endParaRPr lang="en-US" sz="1000" b="0" i="0" u="none" strike="noStrike">
                        <a:solidFill>
                          <a:srgbClr val="000000"/>
                        </a:solidFill>
                        <a:effectLst/>
                        <a:latin typeface="Aptos Display" panose="020B0004020202020204" pitchFamily="34" charset="0"/>
                      </a:endParaRPr>
                    </a:p>
                  </a:txBody>
                  <a:tcPr marL="9009" marR="9009" marT="90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rPr>
                        <a:t>8:30 - 10:30 am</a:t>
                      </a:r>
                    </a:p>
                  </a:txBody>
                  <a:tcPr marL="9009" marR="9009" marT="9009"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65530848"/>
                  </a:ext>
                </a:extLst>
              </a:tr>
              <a:tr h="196371">
                <a:tc>
                  <a:txBody>
                    <a:bodyPr/>
                    <a:lstStyle/>
                    <a:p>
                      <a:pPr algn="ctr" fontAlgn="t"/>
                      <a:r>
                        <a:rPr lang="en-US" sz="1000" b="0" i="0" u="none" strike="noStrike">
                          <a:solidFill>
                            <a:srgbClr val="000000"/>
                          </a:solidFill>
                          <a:effectLst/>
                          <a:latin typeface="Aptos Display" panose="020B0004020202020204" pitchFamily="34" charset="0"/>
                        </a:rPr>
                        <a:t>6/23/2025</a:t>
                      </a:r>
                    </a:p>
                  </a:txBody>
                  <a:tcPr marL="9009" marR="9009" marT="90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hlinkClick r:id="rId14"/>
                        </a:rPr>
                        <a:t>Shop and Tool Safety</a:t>
                      </a:r>
                      <a:endParaRPr lang="en-US" sz="1000" b="0" i="0" u="none" strike="noStrike">
                        <a:solidFill>
                          <a:srgbClr val="000000"/>
                        </a:solidFill>
                        <a:effectLst/>
                        <a:latin typeface="Aptos Display" panose="020B0004020202020204" pitchFamily="34" charset="0"/>
                      </a:endParaRPr>
                    </a:p>
                  </a:txBody>
                  <a:tcPr marL="9009" marR="9009" marT="90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rPr>
                        <a:t>11:00 - 12:00 pm</a:t>
                      </a:r>
                    </a:p>
                  </a:txBody>
                  <a:tcPr marL="9009" marR="9009" marT="9009"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8490504"/>
                  </a:ext>
                </a:extLst>
              </a:tr>
              <a:tr h="196371">
                <a:tc>
                  <a:txBody>
                    <a:bodyPr/>
                    <a:lstStyle/>
                    <a:p>
                      <a:pPr algn="ctr" fontAlgn="t"/>
                      <a:r>
                        <a:rPr lang="en-US" sz="1000" b="0" i="0" u="none" strike="noStrike">
                          <a:solidFill>
                            <a:srgbClr val="000000"/>
                          </a:solidFill>
                          <a:effectLst/>
                          <a:latin typeface="Aptos Display" panose="020B0004020202020204" pitchFamily="34" charset="0"/>
                        </a:rPr>
                        <a:t>6/25/2025</a:t>
                      </a:r>
                    </a:p>
                  </a:txBody>
                  <a:tcPr marL="9009" marR="9009" marT="90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hlinkClick r:id="rId15"/>
                        </a:rPr>
                        <a:t>Lock Out/Tag Out (Control of Hazardous Energy)</a:t>
                      </a:r>
                      <a:endParaRPr lang="en-US" sz="1000" b="0" i="0" u="none" strike="noStrike">
                        <a:solidFill>
                          <a:srgbClr val="000000"/>
                        </a:solidFill>
                        <a:effectLst/>
                        <a:latin typeface="Aptos Display" panose="020B0004020202020204" pitchFamily="34" charset="0"/>
                      </a:endParaRPr>
                    </a:p>
                  </a:txBody>
                  <a:tcPr marL="9009" marR="9009" marT="90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rPr>
                        <a:t>1:00 - 3:00 pm</a:t>
                      </a:r>
                    </a:p>
                  </a:txBody>
                  <a:tcPr marL="9009" marR="9009" marT="9009"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68622056"/>
                  </a:ext>
                </a:extLst>
              </a:tr>
              <a:tr h="196371">
                <a:tc>
                  <a:txBody>
                    <a:bodyPr/>
                    <a:lstStyle/>
                    <a:p>
                      <a:pPr algn="ctr" fontAlgn="t"/>
                      <a:r>
                        <a:rPr lang="en-US" sz="1000" b="0" i="0" u="none" strike="noStrike">
                          <a:solidFill>
                            <a:srgbClr val="000000"/>
                          </a:solidFill>
                          <a:effectLst/>
                          <a:latin typeface="Aptos Display" panose="020B0004020202020204" pitchFamily="34" charset="0"/>
                        </a:rPr>
                        <a:t>6/26/2025</a:t>
                      </a:r>
                    </a:p>
                  </a:txBody>
                  <a:tcPr marL="9009" marR="9009" marT="90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hlinkClick r:id="rId16"/>
                        </a:rPr>
                        <a:t>Chipper Safety</a:t>
                      </a:r>
                      <a:endParaRPr lang="en-US" sz="1000" b="0" i="0" u="none" strike="noStrike">
                        <a:solidFill>
                          <a:srgbClr val="000000"/>
                        </a:solidFill>
                        <a:effectLst/>
                        <a:latin typeface="Aptos Display" panose="020B0004020202020204" pitchFamily="34" charset="0"/>
                      </a:endParaRPr>
                    </a:p>
                  </a:txBody>
                  <a:tcPr marL="9009" marR="9009" marT="90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rPr>
                        <a:t>7:30 - 8:30 am</a:t>
                      </a:r>
                    </a:p>
                  </a:txBody>
                  <a:tcPr marL="9009" marR="9009" marT="9009"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61779890"/>
                  </a:ext>
                </a:extLst>
              </a:tr>
              <a:tr h="196371">
                <a:tc>
                  <a:txBody>
                    <a:bodyPr/>
                    <a:lstStyle/>
                    <a:p>
                      <a:pPr algn="ctr" fontAlgn="t"/>
                      <a:r>
                        <a:rPr lang="en-US" sz="1000" b="0" i="0" u="none" strike="noStrike">
                          <a:solidFill>
                            <a:srgbClr val="000000"/>
                          </a:solidFill>
                          <a:effectLst/>
                          <a:latin typeface="Aptos Display" panose="020B0004020202020204" pitchFamily="34" charset="0"/>
                        </a:rPr>
                        <a:t>6/26/2025</a:t>
                      </a:r>
                    </a:p>
                  </a:txBody>
                  <a:tcPr marL="9009" marR="9009" marT="90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hlinkClick r:id="rId17"/>
                        </a:rPr>
                        <a:t>Chainsaw Safety</a:t>
                      </a:r>
                      <a:endParaRPr lang="en-US" sz="1000" b="0" i="0" u="none" strike="noStrike">
                        <a:solidFill>
                          <a:srgbClr val="000000"/>
                        </a:solidFill>
                        <a:effectLst/>
                        <a:latin typeface="Aptos Display" panose="020B0004020202020204" pitchFamily="34" charset="0"/>
                      </a:endParaRPr>
                    </a:p>
                  </a:txBody>
                  <a:tcPr marL="9009" marR="9009" marT="90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rPr>
                        <a:t>9:00 - 10:00 am</a:t>
                      </a:r>
                    </a:p>
                  </a:txBody>
                  <a:tcPr marL="9009" marR="9009" marT="9009"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81330868"/>
                  </a:ext>
                </a:extLst>
              </a:tr>
              <a:tr h="196371">
                <a:tc>
                  <a:txBody>
                    <a:bodyPr/>
                    <a:lstStyle/>
                    <a:p>
                      <a:pPr algn="ctr" fontAlgn="t"/>
                      <a:r>
                        <a:rPr lang="en-US" sz="1000" b="0" i="0" u="none" strike="noStrike">
                          <a:solidFill>
                            <a:srgbClr val="000000"/>
                          </a:solidFill>
                          <a:effectLst/>
                          <a:latin typeface="Aptos Display" panose="020B0004020202020204" pitchFamily="34" charset="0"/>
                        </a:rPr>
                        <a:t>6/26/2025</a:t>
                      </a:r>
                    </a:p>
                  </a:txBody>
                  <a:tcPr marL="9009" marR="9009" marT="90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hlinkClick r:id="rId18"/>
                        </a:rPr>
                        <a:t>Mower Safety</a:t>
                      </a:r>
                      <a:endParaRPr lang="en-US" sz="1000" b="0" i="0" u="none" strike="noStrike">
                        <a:solidFill>
                          <a:srgbClr val="000000"/>
                        </a:solidFill>
                        <a:effectLst/>
                        <a:latin typeface="Aptos Display" panose="020B0004020202020204" pitchFamily="34" charset="0"/>
                      </a:endParaRPr>
                    </a:p>
                  </a:txBody>
                  <a:tcPr marL="9009" marR="9009" marT="90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rPr>
                        <a:t>10:30 - 11:30 am</a:t>
                      </a:r>
                    </a:p>
                  </a:txBody>
                  <a:tcPr marL="9009" marR="9009" marT="9009"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09422018"/>
                  </a:ext>
                </a:extLst>
              </a:tr>
              <a:tr h="196371">
                <a:tc>
                  <a:txBody>
                    <a:bodyPr/>
                    <a:lstStyle/>
                    <a:p>
                      <a:pPr algn="ctr" fontAlgn="t"/>
                      <a:r>
                        <a:rPr lang="en-US" sz="1000" b="0" i="0" u="none" strike="noStrike">
                          <a:solidFill>
                            <a:srgbClr val="000000"/>
                          </a:solidFill>
                          <a:effectLst/>
                          <a:latin typeface="Aptos Display" panose="020B0004020202020204" pitchFamily="34" charset="0"/>
                        </a:rPr>
                        <a:t>6/26/2025</a:t>
                      </a:r>
                    </a:p>
                  </a:txBody>
                  <a:tcPr marL="9009" marR="9009" marT="90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hlinkClick r:id="rId19"/>
                        </a:rPr>
                        <a:t>Hazard Communication/Globally Harmonized System (GHS)</a:t>
                      </a:r>
                      <a:endParaRPr lang="en-US" sz="1000" b="0" i="0" u="none" strike="noStrike">
                        <a:solidFill>
                          <a:srgbClr val="000000"/>
                        </a:solidFill>
                        <a:effectLst/>
                        <a:latin typeface="Aptos Display" panose="020B0004020202020204" pitchFamily="34" charset="0"/>
                      </a:endParaRPr>
                    </a:p>
                  </a:txBody>
                  <a:tcPr marL="9009" marR="9009" marT="90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rPr>
                        <a:t>1:00 - 2:30 pm</a:t>
                      </a:r>
                    </a:p>
                  </a:txBody>
                  <a:tcPr marL="9009" marR="9009" marT="9009"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80185312"/>
                  </a:ext>
                </a:extLst>
              </a:tr>
              <a:tr h="196371">
                <a:tc>
                  <a:txBody>
                    <a:bodyPr/>
                    <a:lstStyle/>
                    <a:p>
                      <a:pPr algn="ctr" fontAlgn="t"/>
                      <a:r>
                        <a:rPr lang="en-US" sz="1000" b="0" i="0" u="none" strike="noStrike">
                          <a:solidFill>
                            <a:srgbClr val="000000"/>
                          </a:solidFill>
                          <a:effectLst/>
                          <a:latin typeface="Aptos Display" panose="020B0004020202020204" pitchFamily="34" charset="0"/>
                        </a:rPr>
                        <a:t>6/27/2025</a:t>
                      </a:r>
                    </a:p>
                  </a:txBody>
                  <a:tcPr marL="9009" marR="9009" marT="90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hlinkClick r:id="rId20"/>
                        </a:rPr>
                        <a:t>Fire Safety</a:t>
                      </a:r>
                      <a:endParaRPr lang="en-US" sz="1000" b="0" i="0" u="none" strike="noStrike">
                        <a:solidFill>
                          <a:srgbClr val="000000"/>
                        </a:solidFill>
                        <a:effectLst/>
                        <a:latin typeface="Aptos Display" panose="020B0004020202020204" pitchFamily="34" charset="0"/>
                      </a:endParaRPr>
                    </a:p>
                  </a:txBody>
                  <a:tcPr marL="9009" marR="9009" marT="90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rPr>
                        <a:t>8:30 - 9:30 am</a:t>
                      </a:r>
                    </a:p>
                  </a:txBody>
                  <a:tcPr marL="9009" marR="9009" marT="9009"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34808219"/>
                  </a:ext>
                </a:extLst>
              </a:tr>
              <a:tr h="196371">
                <a:tc>
                  <a:txBody>
                    <a:bodyPr/>
                    <a:lstStyle/>
                    <a:p>
                      <a:pPr algn="ctr" fontAlgn="t"/>
                      <a:r>
                        <a:rPr lang="en-US" sz="1000" b="0" i="0" u="none" strike="noStrike">
                          <a:solidFill>
                            <a:srgbClr val="000000"/>
                          </a:solidFill>
                          <a:effectLst/>
                          <a:latin typeface="Aptos Display" panose="020B0004020202020204" pitchFamily="34" charset="0"/>
                        </a:rPr>
                        <a:t>6/27/2025</a:t>
                      </a:r>
                    </a:p>
                  </a:txBody>
                  <a:tcPr marL="9009" marR="9009" marT="90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hlinkClick r:id="rId21"/>
                        </a:rPr>
                        <a:t>Fire Extinguisher Safety</a:t>
                      </a:r>
                      <a:endParaRPr lang="en-US" sz="1000" b="0" i="0" u="none" strike="noStrike">
                        <a:solidFill>
                          <a:srgbClr val="000000"/>
                        </a:solidFill>
                        <a:effectLst/>
                        <a:latin typeface="Aptos Display" panose="020B0004020202020204" pitchFamily="34" charset="0"/>
                      </a:endParaRPr>
                    </a:p>
                  </a:txBody>
                  <a:tcPr marL="9009" marR="9009" marT="90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rPr>
                        <a:t>10:00 - 11:00 am</a:t>
                      </a:r>
                    </a:p>
                  </a:txBody>
                  <a:tcPr marL="9009" marR="9009" marT="9009"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12550833"/>
                  </a:ext>
                </a:extLst>
              </a:tr>
              <a:tr h="196371">
                <a:tc>
                  <a:txBody>
                    <a:bodyPr/>
                    <a:lstStyle/>
                    <a:p>
                      <a:pPr algn="ctr" fontAlgn="t"/>
                      <a:r>
                        <a:rPr lang="en-US" sz="1000" b="0" i="0" u="none" strike="noStrike">
                          <a:solidFill>
                            <a:srgbClr val="000000"/>
                          </a:solidFill>
                          <a:effectLst/>
                          <a:latin typeface="Aptos Display" panose="020B0004020202020204" pitchFamily="34" charset="0"/>
                        </a:rPr>
                        <a:t>6/27/2025</a:t>
                      </a:r>
                    </a:p>
                  </a:txBody>
                  <a:tcPr marL="9009" marR="9009" marT="90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hlinkClick r:id="rId22"/>
                        </a:rPr>
                        <a:t>Bloodborne Pathogens</a:t>
                      </a:r>
                      <a:endParaRPr lang="en-US" sz="1000" b="0" i="0" u="none" strike="noStrike">
                        <a:solidFill>
                          <a:srgbClr val="000000"/>
                        </a:solidFill>
                        <a:effectLst/>
                        <a:latin typeface="Aptos Display" panose="020B0004020202020204" pitchFamily="34" charset="0"/>
                      </a:endParaRPr>
                    </a:p>
                  </a:txBody>
                  <a:tcPr marL="9009" marR="9009" marT="90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rPr>
                        <a:t>1:00 - 2:00 pm</a:t>
                      </a:r>
                    </a:p>
                  </a:txBody>
                  <a:tcPr marL="9009" marR="9009" marT="9009"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72160301"/>
                  </a:ext>
                </a:extLst>
              </a:tr>
              <a:tr h="196371">
                <a:tc>
                  <a:txBody>
                    <a:bodyPr/>
                    <a:lstStyle/>
                    <a:p>
                      <a:pPr algn="ctr" fontAlgn="t"/>
                      <a:r>
                        <a:rPr lang="en-US" sz="1000" b="0" i="0" u="none" strike="noStrike">
                          <a:solidFill>
                            <a:srgbClr val="000000"/>
                          </a:solidFill>
                          <a:effectLst/>
                          <a:latin typeface="Aptos Display" panose="020B0004020202020204" pitchFamily="34" charset="0"/>
                        </a:rPr>
                        <a:t>6/30/2025</a:t>
                      </a:r>
                    </a:p>
                  </a:txBody>
                  <a:tcPr marL="9009" marR="9009" marT="90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hlinkClick r:id="rId23"/>
                        </a:rPr>
                        <a:t>Ladder Safety/Walking &amp; Working Surfaces</a:t>
                      </a:r>
                      <a:endParaRPr lang="en-US" sz="1000" b="0" i="0" u="none" strike="noStrike">
                        <a:solidFill>
                          <a:srgbClr val="000000"/>
                        </a:solidFill>
                        <a:effectLst/>
                        <a:latin typeface="Aptos Display" panose="020B0004020202020204" pitchFamily="34" charset="0"/>
                      </a:endParaRPr>
                    </a:p>
                  </a:txBody>
                  <a:tcPr marL="9009" marR="9009" marT="90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dirty="0">
                          <a:solidFill>
                            <a:srgbClr val="000000"/>
                          </a:solidFill>
                          <a:effectLst/>
                          <a:latin typeface="Aptos Display" panose="020B0004020202020204" pitchFamily="34" charset="0"/>
                        </a:rPr>
                        <a:t>1:00 - 3:00 pm</a:t>
                      </a:r>
                    </a:p>
                  </a:txBody>
                  <a:tcPr marL="9009" marR="9009" marT="9009"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89420272"/>
                  </a:ext>
                </a:extLst>
              </a:tr>
            </a:tbl>
          </a:graphicData>
        </a:graphic>
      </p:graphicFrame>
    </p:spTree>
    <p:extLst>
      <p:ext uri="{BB962C8B-B14F-4D97-AF65-F5344CB8AC3E}">
        <p14:creationId xmlns:p14="http://schemas.microsoft.com/office/powerpoint/2010/main" val="89733785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BC77A-99B7-AFB2-AEE5-F92430EB6642}"/>
              </a:ext>
            </a:extLst>
          </p:cNvPr>
          <p:cNvSpPr>
            <a:spLocks noGrp="1"/>
          </p:cNvSpPr>
          <p:nvPr>
            <p:ph type="title"/>
          </p:nvPr>
        </p:nvSpPr>
        <p:spPr/>
        <p:txBody>
          <a:bodyPr/>
          <a:lstStyle/>
          <a:p>
            <a:r>
              <a:rPr lang="en-US" dirty="0"/>
              <a:t>Essential Professional Developmenst</a:t>
            </a:r>
          </a:p>
        </p:txBody>
      </p:sp>
      <p:sp>
        <p:nvSpPr>
          <p:cNvPr id="3" name="Content Placeholder 2">
            <a:extLst>
              <a:ext uri="{FF2B5EF4-FFF2-40B4-BE49-F238E27FC236}">
                <a16:creationId xmlns:a16="http://schemas.microsoft.com/office/drawing/2014/main" id="{E3A19299-1CF0-C672-6734-EB053D32BC43}"/>
              </a:ext>
            </a:extLst>
          </p:cNvPr>
          <p:cNvSpPr>
            <a:spLocks noGrp="1"/>
          </p:cNvSpPr>
          <p:nvPr>
            <p:ph idx="1"/>
          </p:nvPr>
        </p:nvSpPr>
        <p:spPr/>
        <p:txBody>
          <a:bodyPr/>
          <a:lstStyle/>
          <a:p>
            <a:pPr algn="l">
              <a:buNone/>
            </a:pPr>
            <a:r>
              <a:rPr lang="en-US" b="0" i="0" dirty="0">
                <a:solidFill>
                  <a:srgbClr val="212529"/>
                </a:solidFill>
                <a:effectLst/>
                <a:latin typeface="Roboto" panose="02000000000000000000" pitchFamily="2" charset="0"/>
              </a:rPr>
              <a:t>PD Requirements by Topic:</a:t>
            </a:r>
          </a:p>
          <a:p>
            <a:pPr algn="l">
              <a:buFont typeface="+mj-lt"/>
              <a:buAutoNum type="arabicPeriod"/>
            </a:pPr>
            <a:r>
              <a:rPr lang="en-US" b="0" i="0" u="sng" dirty="0">
                <a:solidFill>
                  <a:srgbClr val="0056B3"/>
                </a:solidFill>
                <a:effectLst/>
                <a:latin typeface="Roboto" panose="02000000000000000000" pitchFamily="2" charset="0"/>
                <a:hlinkClick r:id="rId2"/>
              </a:rPr>
              <a:t>Health</a:t>
            </a:r>
            <a:endParaRPr lang="en-US" b="0" i="0" dirty="0">
              <a:solidFill>
                <a:srgbClr val="212529"/>
              </a:solidFill>
              <a:effectLst/>
              <a:latin typeface="Roboto" panose="02000000000000000000" pitchFamily="2" charset="0"/>
            </a:endParaRPr>
          </a:p>
          <a:p>
            <a:pPr algn="l">
              <a:buFont typeface="+mj-lt"/>
              <a:buAutoNum type="arabicPeriod"/>
            </a:pPr>
            <a:r>
              <a:rPr lang="en-US" b="0" i="0" u="sng" dirty="0">
                <a:solidFill>
                  <a:srgbClr val="0056B3"/>
                </a:solidFill>
                <a:effectLst/>
                <a:latin typeface="Roboto" panose="02000000000000000000" pitchFamily="2" charset="0"/>
                <a:hlinkClick r:id="rId3"/>
              </a:rPr>
              <a:t>Interscholastic Activities</a:t>
            </a:r>
            <a:endParaRPr lang="en-US" b="0" i="0" dirty="0">
              <a:solidFill>
                <a:srgbClr val="212529"/>
              </a:solidFill>
              <a:effectLst/>
              <a:latin typeface="Roboto" panose="02000000000000000000" pitchFamily="2" charset="0"/>
            </a:endParaRPr>
          </a:p>
          <a:p>
            <a:pPr algn="l">
              <a:buFont typeface="+mj-lt"/>
              <a:buAutoNum type="arabicPeriod"/>
            </a:pPr>
            <a:r>
              <a:rPr lang="en-US" b="0" i="0" u="sng" dirty="0">
                <a:solidFill>
                  <a:srgbClr val="0056B3"/>
                </a:solidFill>
                <a:effectLst/>
                <a:latin typeface="Roboto" panose="02000000000000000000" pitchFamily="2" charset="0"/>
                <a:hlinkClick r:id="rId4"/>
              </a:rPr>
              <a:t>Prevention: Suicide, Substance Abuse, Harassment, Intimidation, and Bullying</a:t>
            </a:r>
            <a:endParaRPr lang="en-US" b="0" i="0" dirty="0">
              <a:solidFill>
                <a:srgbClr val="212529"/>
              </a:solidFill>
              <a:effectLst/>
              <a:latin typeface="Roboto" panose="02000000000000000000" pitchFamily="2" charset="0"/>
            </a:endParaRPr>
          </a:p>
          <a:p>
            <a:pPr algn="l">
              <a:buFont typeface="+mj-lt"/>
              <a:buAutoNum type="arabicPeriod"/>
            </a:pPr>
            <a:r>
              <a:rPr lang="en-US" b="0" i="0" u="sng" dirty="0">
                <a:solidFill>
                  <a:srgbClr val="0056B3"/>
                </a:solidFill>
                <a:effectLst/>
                <a:latin typeface="Roboto" panose="02000000000000000000" pitchFamily="2" charset="0"/>
                <a:hlinkClick r:id="rId5"/>
              </a:rPr>
              <a:t>Reading Disabilities</a:t>
            </a:r>
            <a:endParaRPr lang="en-US" b="0" i="0" dirty="0">
              <a:solidFill>
                <a:srgbClr val="212529"/>
              </a:solidFill>
              <a:effectLst/>
              <a:latin typeface="Roboto" panose="02000000000000000000" pitchFamily="2" charset="0"/>
            </a:endParaRPr>
          </a:p>
          <a:p>
            <a:pPr algn="l">
              <a:buFont typeface="+mj-lt"/>
              <a:buAutoNum type="arabicPeriod"/>
            </a:pPr>
            <a:r>
              <a:rPr lang="en-US" b="0" i="0" u="sng" dirty="0">
                <a:solidFill>
                  <a:srgbClr val="0056B3"/>
                </a:solidFill>
                <a:effectLst/>
                <a:latin typeface="Roboto" panose="02000000000000000000" pitchFamily="2" charset="0"/>
                <a:hlinkClick r:id="rId6"/>
              </a:rPr>
              <a:t>School Safety, Security and Code of Student Conduct</a:t>
            </a:r>
            <a:endParaRPr lang="en-US" b="0" i="0" dirty="0">
              <a:solidFill>
                <a:srgbClr val="212529"/>
              </a:solidFill>
              <a:effectLst/>
              <a:latin typeface="Roboto" panose="02000000000000000000" pitchFamily="2" charset="0"/>
            </a:endParaRPr>
          </a:p>
          <a:p>
            <a:pPr algn="l">
              <a:buFont typeface="+mj-lt"/>
              <a:buAutoNum type="arabicPeriod"/>
            </a:pPr>
            <a:r>
              <a:rPr lang="en-US" b="0" i="0" u="sng" dirty="0">
                <a:solidFill>
                  <a:srgbClr val="0056B3"/>
                </a:solidFill>
                <a:effectLst/>
                <a:latin typeface="Roboto" panose="02000000000000000000" pitchFamily="2" charset="0"/>
                <a:hlinkClick r:id="rId7"/>
              </a:rPr>
              <a:t>Additional Topics</a:t>
            </a:r>
            <a:endParaRPr lang="en-US" b="0" i="0" dirty="0">
              <a:solidFill>
                <a:srgbClr val="212529"/>
              </a:solidFill>
              <a:effectLst/>
              <a:latin typeface="Roboto" panose="02000000000000000000" pitchFamily="2" charset="0"/>
            </a:endParaRPr>
          </a:p>
          <a:p>
            <a:endParaRPr lang="en-US" dirty="0"/>
          </a:p>
        </p:txBody>
      </p:sp>
    </p:spTree>
    <p:extLst>
      <p:ext uri="{BB962C8B-B14F-4D97-AF65-F5344CB8AC3E}">
        <p14:creationId xmlns:p14="http://schemas.microsoft.com/office/powerpoint/2010/main" val="7524508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6F44D-BA7C-6028-E5E0-82C0D9CF69FF}"/>
              </a:ext>
            </a:extLst>
          </p:cNvPr>
          <p:cNvSpPr>
            <a:spLocks noGrp="1"/>
          </p:cNvSpPr>
          <p:nvPr>
            <p:ph type="title"/>
          </p:nvPr>
        </p:nvSpPr>
        <p:spPr/>
        <p:txBody>
          <a:bodyPr/>
          <a:lstStyle/>
          <a:p>
            <a:r>
              <a:rPr lang="en-US" dirty="0"/>
              <a:t>Confidentiality Training, Agreement, Protocols</a:t>
            </a:r>
          </a:p>
        </p:txBody>
      </p:sp>
      <p:sp>
        <p:nvSpPr>
          <p:cNvPr id="3" name="Content Placeholder 2">
            <a:extLst>
              <a:ext uri="{FF2B5EF4-FFF2-40B4-BE49-F238E27FC236}">
                <a16:creationId xmlns:a16="http://schemas.microsoft.com/office/drawing/2014/main" id="{BB7FDAAD-8DC0-C359-CF29-18105CA58105}"/>
              </a:ext>
            </a:extLst>
          </p:cNvPr>
          <p:cNvSpPr>
            <a:spLocks noGrp="1"/>
          </p:cNvSpPr>
          <p:nvPr>
            <p:ph idx="1"/>
          </p:nvPr>
        </p:nvSpPr>
        <p:spPr/>
        <p:txBody>
          <a:bodyPr/>
          <a:lstStyle/>
          <a:p>
            <a:r>
              <a:rPr lang="en-US" dirty="0"/>
              <a:t>Dangers of violating FERPA, HIPAA</a:t>
            </a:r>
          </a:p>
          <a:p>
            <a:r>
              <a:rPr lang="en-US" dirty="0"/>
              <a:t>Danger of obstructing or undermining ongoing investigations</a:t>
            </a:r>
          </a:p>
          <a:p>
            <a:r>
              <a:rPr lang="en-US" dirty="0"/>
              <a:t>Potential for civil liability</a:t>
            </a:r>
          </a:p>
          <a:p>
            <a:r>
              <a:rPr lang="en-US" dirty="0"/>
              <a:t>Consider having district confidentiality agreement/notice and sign off for all staff members</a:t>
            </a:r>
          </a:p>
          <a:p>
            <a:r>
              <a:rPr lang="en-US" dirty="0"/>
              <a:t>Remember to address confidentiality for vendors and their employees who have access to confidential information</a:t>
            </a:r>
          </a:p>
        </p:txBody>
      </p:sp>
    </p:spTree>
    <p:extLst>
      <p:ext uri="{BB962C8B-B14F-4D97-AF65-F5344CB8AC3E}">
        <p14:creationId xmlns:p14="http://schemas.microsoft.com/office/powerpoint/2010/main" val="32464251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71"/>
          <p:cNvSpPr txBox="1">
            <a:spLocks noGrp="1"/>
          </p:cNvSpPr>
          <p:nvPr>
            <p:ph type="title"/>
          </p:nvPr>
        </p:nvSpPr>
        <p:spPr>
          <a:prstGeom prst="rect">
            <a:avLst/>
          </a:prstGeom>
        </p:spPr>
        <p:txBody>
          <a:bodyPr spcFirstLastPara="1" vert="horz" wrap="square" lIns="68569" tIns="68569" rIns="68569" bIns="68569" rtlCol="0" anchor="b" anchorCtr="0">
            <a:normAutofit fontScale="90000"/>
          </a:bodyPr>
          <a:lstStyle/>
          <a:p>
            <a:pPr>
              <a:spcBef>
                <a:spcPts val="0"/>
              </a:spcBef>
            </a:pPr>
            <a:r>
              <a:rPr lang="en-US" dirty="0">
                <a:ea typeface="Calibri Light"/>
                <a:cs typeface="Calibri Light"/>
              </a:rPr>
              <a:t>Expanded Suicide Prevention Training, Notice, Reporting</a:t>
            </a:r>
          </a:p>
        </p:txBody>
      </p:sp>
      <p:sp>
        <p:nvSpPr>
          <p:cNvPr id="555" name="Google Shape;555;p71"/>
          <p:cNvSpPr txBox="1">
            <a:spLocks noGrp="1"/>
          </p:cNvSpPr>
          <p:nvPr>
            <p:ph idx="1"/>
          </p:nvPr>
        </p:nvSpPr>
        <p:spPr>
          <a:xfrm>
            <a:off x="1981200" y="1600206"/>
            <a:ext cx="8229600" cy="4876794"/>
          </a:xfrm>
          <a:prstGeom prst="rect">
            <a:avLst/>
          </a:prstGeom>
        </p:spPr>
        <p:txBody>
          <a:bodyPr spcFirstLastPara="1" vert="horz" wrap="square" lIns="68569" tIns="68569" rIns="68569" bIns="68569" rtlCol="0" anchor="t" anchorCtr="0">
            <a:normAutofit/>
          </a:bodyPr>
          <a:lstStyle/>
          <a:p>
            <a:pPr>
              <a:spcBef>
                <a:spcPts val="0"/>
              </a:spcBef>
            </a:pPr>
            <a:r>
              <a:rPr lang="en-US" sz="1800" b="1" dirty="0">
                <a:latin typeface="Times New Roman"/>
                <a:ea typeface="Calibri" panose="020F0502020204030204"/>
                <a:cs typeface="Times New Roman"/>
              </a:rPr>
              <a:t>P.L. 2023, c.111 (7/20/2023)</a:t>
            </a:r>
            <a:r>
              <a:rPr lang="en-US" sz="1800" dirty="0">
                <a:latin typeface="Times New Roman"/>
                <a:ea typeface="Calibri" panose="020F0502020204030204"/>
                <a:cs typeface="Times New Roman"/>
              </a:rPr>
              <a:t> Requires certain additional school district personnel to complete training program on suicide prevention.</a:t>
            </a:r>
            <a:endParaRPr lang="en-US" sz="1800" dirty="0">
              <a:latin typeface="Calibri" panose="020F0502020204030204"/>
              <a:ea typeface="Calibri" panose="020F0502020204030204"/>
              <a:cs typeface="Calibri" panose="020F0502020204030204"/>
            </a:endParaRPr>
          </a:p>
          <a:p>
            <a:pPr lvl="1">
              <a:spcBef>
                <a:spcPts val="0"/>
              </a:spcBef>
              <a:buFont typeface="Courier New" panose="020B0604020202020204" pitchFamily="34" charset="0"/>
              <a:buChar char="o"/>
            </a:pPr>
            <a:r>
              <a:rPr lang="en-US" sz="1800" dirty="0">
                <a:latin typeface="Calibri" panose="020F0502020204030204"/>
                <a:ea typeface="Calibri" panose="020F0502020204030204"/>
                <a:cs typeface="Calibri" panose="020F0502020204030204"/>
              </a:rPr>
              <a:t>Expansion of existing requirements in N.J.S.A. 18A:6-112 for teaching staff members to annually receive PD on suicide prevention, link to HIB, addressing at-risk populations</a:t>
            </a:r>
            <a:endParaRPr lang="en-US" sz="1800" dirty="0">
              <a:latin typeface="Times New Roman"/>
              <a:ea typeface="Calibri" panose="020F0502020204030204"/>
              <a:cs typeface="Times New Roman"/>
            </a:endParaRPr>
          </a:p>
          <a:p>
            <a:pPr lvl="1">
              <a:spcBef>
                <a:spcPts val="0"/>
              </a:spcBef>
              <a:buFont typeface="Courier New" panose="020B0604020202020204" pitchFamily="34" charset="0"/>
              <a:buChar char="o"/>
            </a:pPr>
            <a:r>
              <a:rPr lang="en-US" sz="1800" dirty="0">
                <a:latin typeface="Calibri"/>
                <a:ea typeface="Calibri" panose="020F0502020204030204"/>
                <a:cs typeface="Calibri"/>
              </a:rPr>
              <a:t>Any other employee of district OR contracted service provider who has regular contact with children must receive one-time PD on suicide prevention within 12 months of date of hire</a:t>
            </a:r>
          </a:p>
          <a:p>
            <a:pPr lvl="1">
              <a:spcBef>
                <a:spcPts val="0"/>
              </a:spcBef>
              <a:buFont typeface="Courier New" panose="020B0604020202020204" pitchFamily="34" charset="0"/>
              <a:buChar char="o"/>
            </a:pPr>
            <a:r>
              <a:rPr lang="en-US" sz="1800" dirty="0">
                <a:latin typeface="Calibri"/>
                <a:ea typeface="Calibri" panose="020F0502020204030204"/>
                <a:cs typeface="Calibri"/>
              </a:rPr>
              <a:t>All teaching staff members and other employees with regular/direct contact with children must ANNUALLY receive electronic</a:t>
            </a:r>
            <a:r>
              <a:rPr lang="en-US" sz="1800" dirty="0">
                <a:ea typeface="+mn-lt"/>
                <a:cs typeface="+mn-lt"/>
              </a:rPr>
              <a:t> or hard copy of the school district’s reporting and suicide prevention, awareness, and response protocols including, but not limited to, contact information for each school’s designated staff who should be notified whenever an employee believes a student may be at risk for suicide</a:t>
            </a:r>
          </a:p>
          <a:p>
            <a:pPr lvl="1">
              <a:spcBef>
                <a:spcPts val="0"/>
              </a:spcBef>
              <a:buFont typeface="Courier New" panose="020B0604020202020204" pitchFamily="34" charset="0"/>
              <a:buChar char="o"/>
            </a:pPr>
            <a:r>
              <a:rPr lang="en-US" sz="1800" dirty="0">
                <a:latin typeface="Calibri"/>
                <a:ea typeface="Calibri" panose="020F0502020204030204"/>
                <a:cs typeface="Calibri"/>
              </a:rPr>
              <a:t>Duty to warn and protect and report suicidal ideation</a:t>
            </a:r>
          </a:p>
          <a:p>
            <a:pPr lvl="1">
              <a:spcBef>
                <a:spcPts val="0"/>
              </a:spcBef>
              <a:buFont typeface="Courier New" panose="020B0604020202020204" pitchFamily="34" charset="0"/>
              <a:buChar char="o"/>
            </a:pPr>
            <a:r>
              <a:rPr lang="en-US" sz="1800" dirty="0">
                <a:latin typeface="Calibri"/>
                <a:ea typeface="Calibri" panose="020F0502020204030204"/>
                <a:cs typeface="Calibri"/>
              </a:rPr>
              <a:t>Immunity from civil or criminal liability for those who report </a:t>
            </a:r>
          </a:p>
          <a:p>
            <a:pPr>
              <a:spcBef>
                <a:spcPts val="0"/>
              </a:spcBef>
            </a:pPr>
            <a:endParaRPr lang="en-US" sz="1800" dirty="0">
              <a:latin typeface="Times New Roman"/>
              <a:ea typeface="Calibri" panose="020F0502020204030204"/>
              <a:cs typeface="Times New Roman"/>
            </a:endParaRPr>
          </a:p>
          <a:p>
            <a:pPr>
              <a:spcBef>
                <a:spcPts val="0"/>
              </a:spcBef>
            </a:pPr>
            <a:endParaRPr lang="en-US" dirty="0">
              <a:ea typeface="Calibri" panose="020F0502020204030204"/>
              <a:cs typeface="Calibri" panose="020F0502020204030204"/>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95F5D-8C9C-259E-A74F-3A93C12033AA}"/>
              </a:ext>
            </a:extLst>
          </p:cNvPr>
          <p:cNvSpPr>
            <a:spLocks noGrp="1"/>
          </p:cNvSpPr>
          <p:nvPr>
            <p:ph type="title"/>
          </p:nvPr>
        </p:nvSpPr>
        <p:spPr/>
        <p:txBody>
          <a:bodyPr/>
          <a:lstStyle/>
          <a:p>
            <a:r>
              <a:rPr lang="en-US" dirty="0"/>
              <a:t>Paras and Subs</a:t>
            </a:r>
          </a:p>
        </p:txBody>
      </p:sp>
      <p:sp>
        <p:nvSpPr>
          <p:cNvPr id="3" name="Content Placeholder 2">
            <a:extLst>
              <a:ext uri="{FF2B5EF4-FFF2-40B4-BE49-F238E27FC236}">
                <a16:creationId xmlns:a16="http://schemas.microsoft.com/office/drawing/2014/main" id="{12A991B8-017A-9CA5-8E84-C4B2F7083277}"/>
              </a:ext>
            </a:extLst>
          </p:cNvPr>
          <p:cNvSpPr>
            <a:spLocks noGrp="1"/>
          </p:cNvSpPr>
          <p:nvPr>
            <p:ph idx="1"/>
          </p:nvPr>
        </p:nvSpPr>
        <p:spPr/>
        <p:txBody>
          <a:bodyPr>
            <a:normAutofit fontScale="85000" lnSpcReduction="20000"/>
          </a:bodyPr>
          <a:lstStyle/>
          <a:p>
            <a:r>
              <a:rPr lang="en-US" dirty="0"/>
              <a:t>Provide opportunities for the principal and other administrators to meet with paraprofessionals and substitute teachers that are assigned to their building</a:t>
            </a:r>
          </a:p>
          <a:p>
            <a:endParaRPr lang="en-US" dirty="0"/>
          </a:p>
          <a:p>
            <a:r>
              <a:rPr lang="en-US" dirty="0"/>
              <a:t>Enhance the paraprofessional and substitute training that is provided to ensure that key health and safety, school security, and operational protocols are effectively addressed </a:t>
            </a:r>
          </a:p>
          <a:p>
            <a:endParaRPr lang="en-US" dirty="0"/>
          </a:p>
          <a:p>
            <a:r>
              <a:rPr lang="en-US" dirty="0"/>
              <a:t>Invite administrators to participate in the substitute and paraprofessional training processes</a:t>
            </a:r>
          </a:p>
          <a:p>
            <a:endParaRPr lang="en-US" dirty="0"/>
          </a:p>
          <a:p>
            <a:r>
              <a:rPr lang="en-US" dirty="0"/>
              <a:t>Raise awareness of existing protocols for addressing concerns regarding behavior and/or performance of substitutes</a:t>
            </a:r>
          </a:p>
          <a:p>
            <a:pPr marL="0" indent="0">
              <a:buNone/>
            </a:pPr>
            <a:endParaRPr lang="en-US" dirty="0"/>
          </a:p>
        </p:txBody>
      </p:sp>
      <p:sp>
        <p:nvSpPr>
          <p:cNvPr id="4" name="Slide Number Placeholder 3">
            <a:extLst>
              <a:ext uri="{FF2B5EF4-FFF2-40B4-BE49-F238E27FC236}">
                <a16:creationId xmlns:a16="http://schemas.microsoft.com/office/drawing/2014/main" id="{C3227EF9-DE1D-4200-A196-66DDACCD5B42}"/>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43</a:t>
            </a:fld>
            <a:endParaRPr lang="en-US" dirty="0">
              <a:solidFill>
                <a:prstClr val="black">
                  <a:tint val="75000"/>
                </a:prstClr>
              </a:solidFill>
            </a:endParaRPr>
          </a:p>
        </p:txBody>
      </p:sp>
    </p:spTree>
    <p:extLst>
      <p:ext uri="{BB962C8B-B14F-4D97-AF65-F5344CB8AC3E}">
        <p14:creationId xmlns:p14="http://schemas.microsoft.com/office/powerpoint/2010/main" val="8674323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A7474-F692-0AD7-0E52-17ABB94203BE}"/>
              </a:ext>
            </a:extLst>
          </p:cNvPr>
          <p:cNvSpPr>
            <a:spLocks noGrp="1"/>
          </p:cNvSpPr>
          <p:nvPr>
            <p:ph type="title"/>
          </p:nvPr>
        </p:nvSpPr>
        <p:spPr/>
        <p:txBody>
          <a:bodyPr/>
          <a:lstStyle/>
          <a:p>
            <a:r>
              <a:rPr lang="en-US" dirty="0"/>
              <a:t>Understanding Staff Leave Policies and Law</a:t>
            </a:r>
          </a:p>
        </p:txBody>
      </p:sp>
      <p:sp>
        <p:nvSpPr>
          <p:cNvPr id="3" name="Content Placeholder 2">
            <a:extLst>
              <a:ext uri="{FF2B5EF4-FFF2-40B4-BE49-F238E27FC236}">
                <a16:creationId xmlns:a16="http://schemas.microsoft.com/office/drawing/2014/main" id="{0B180A9E-1221-80FD-0AAB-6366EAE4CA33}"/>
              </a:ext>
            </a:extLst>
          </p:cNvPr>
          <p:cNvSpPr>
            <a:spLocks noGrp="1"/>
          </p:cNvSpPr>
          <p:nvPr>
            <p:ph idx="1"/>
          </p:nvPr>
        </p:nvSpPr>
        <p:spPr/>
        <p:txBody>
          <a:bodyPr>
            <a:normAutofit fontScale="77500" lnSpcReduction="20000"/>
          </a:bodyPr>
          <a:lstStyle/>
          <a:p>
            <a:r>
              <a:rPr lang="en-US" dirty="0"/>
              <a:t>Sick Leave Expansion</a:t>
            </a:r>
          </a:p>
          <a:p>
            <a:pPr lvl="1"/>
            <a:r>
              <a:rPr lang="en-US" dirty="0"/>
              <a:t>Foreseeability, “Black Out” dates, documentation</a:t>
            </a:r>
          </a:p>
          <a:p>
            <a:r>
              <a:rPr lang="en-US" dirty="0"/>
              <a:t>Family and Medical Leave</a:t>
            </a:r>
          </a:p>
          <a:p>
            <a:pPr lvl="1"/>
            <a:r>
              <a:rPr lang="en-US" dirty="0"/>
              <a:t>See </a:t>
            </a:r>
            <a:r>
              <a:rPr lang="en-US" dirty="0">
                <a:hlinkClick r:id="rId2"/>
              </a:rPr>
              <a:t>New Jersey Family Leave Act - New Jersey Office of Attorney General (njoag.gov)</a:t>
            </a:r>
            <a:endParaRPr lang="en-US" dirty="0"/>
          </a:p>
          <a:p>
            <a:pPr lvl="1"/>
            <a:r>
              <a:rPr lang="en-US" dirty="0"/>
              <a:t>See </a:t>
            </a:r>
            <a:r>
              <a:rPr lang="en-US" dirty="0">
                <a:hlinkClick r:id="rId3"/>
              </a:rPr>
              <a:t>Family and Medical Leave (FMLA) | U.S. Department of Labor (dol.gov)</a:t>
            </a:r>
            <a:endParaRPr lang="en-US" dirty="0"/>
          </a:p>
          <a:p>
            <a:r>
              <a:rPr lang="en-US" dirty="0"/>
              <a:t>Patterns</a:t>
            </a:r>
          </a:p>
          <a:p>
            <a:r>
              <a:rPr lang="en-US" dirty="0"/>
              <a:t>Documentation</a:t>
            </a:r>
          </a:p>
          <a:p>
            <a:r>
              <a:rPr lang="en-US" dirty="0"/>
              <a:t>Establishing Excessive Absenteeism </a:t>
            </a:r>
          </a:p>
          <a:p>
            <a:pPr lvl="1"/>
            <a:r>
              <a:rPr lang="en-US" dirty="0"/>
              <a:t>See </a:t>
            </a:r>
            <a:r>
              <a:rPr lang="en-US" u="sng" dirty="0">
                <a:solidFill>
                  <a:srgbClr val="0056B3"/>
                </a:solidFill>
                <a:effectLst/>
                <a:hlinkClick r:id="rId4"/>
              </a:rPr>
              <a:t>In the Matter of the Tenure Hearing of </a:t>
            </a:r>
            <a:r>
              <a:rPr lang="en-US" u="sng" dirty="0" err="1">
                <a:solidFill>
                  <a:srgbClr val="0056B3"/>
                </a:solidFill>
                <a:effectLst/>
                <a:hlinkClick r:id="rId4"/>
              </a:rPr>
              <a:t>Lateefah</a:t>
            </a:r>
            <a:r>
              <a:rPr lang="en-US" u="sng" dirty="0">
                <a:solidFill>
                  <a:srgbClr val="0056B3"/>
                </a:solidFill>
                <a:effectLst/>
                <a:hlinkClick r:id="rId4"/>
              </a:rPr>
              <a:t> Henderson, School District of the City of Newark, Essex County, 1/3/2024, (#2-24) (Arbitrator:  Earl R. Pfeffer)</a:t>
            </a:r>
            <a:endParaRPr lang="en-US" dirty="0"/>
          </a:p>
          <a:p>
            <a:r>
              <a:rPr lang="en-US" dirty="0"/>
              <a:t>Notice</a:t>
            </a:r>
          </a:p>
          <a:p>
            <a:r>
              <a:rPr lang="en-US" dirty="0"/>
              <a:t>Support</a:t>
            </a:r>
          </a:p>
          <a:p>
            <a:r>
              <a:rPr lang="en-US" dirty="0"/>
              <a:t>Progressive Supervision</a:t>
            </a:r>
          </a:p>
        </p:txBody>
      </p:sp>
      <p:sp>
        <p:nvSpPr>
          <p:cNvPr id="4" name="Slide Number Placeholder 3">
            <a:extLst>
              <a:ext uri="{FF2B5EF4-FFF2-40B4-BE49-F238E27FC236}">
                <a16:creationId xmlns:a16="http://schemas.microsoft.com/office/drawing/2014/main" id="{15D692D4-3A60-61AB-F4EA-ABC926EAA2E0}"/>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44</a:t>
            </a:fld>
            <a:endParaRPr lang="en-US" dirty="0">
              <a:solidFill>
                <a:prstClr val="black">
                  <a:tint val="75000"/>
                </a:prstClr>
              </a:solidFill>
            </a:endParaRPr>
          </a:p>
        </p:txBody>
      </p:sp>
    </p:spTree>
    <p:extLst>
      <p:ext uri="{BB962C8B-B14F-4D97-AF65-F5344CB8AC3E}">
        <p14:creationId xmlns:p14="http://schemas.microsoft.com/office/powerpoint/2010/main" val="3831459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6FF8D-70B1-3B7A-0617-E1FE010405ED}"/>
              </a:ext>
            </a:extLst>
          </p:cNvPr>
          <p:cNvSpPr>
            <a:spLocks noGrp="1"/>
          </p:cNvSpPr>
          <p:nvPr>
            <p:ph type="title"/>
          </p:nvPr>
        </p:nvSpPr>
        <p:spPr/>
        <p:txBody>
          <a:bodyPr/>
          <a:lstStyle/>
          <a:p>
            <a:r>
              <a:rPr lang="en-US" dirty="0"/>
              <a:t>Prep Time</a:t>
            </a:r>
          </a:p>
        </p:txBody>
      </p:sp>
      <p:sp>
        <p:nvSpPr>
          <p:cNvPr id="3" name="Content Placeholder 2">
            <a:extLst>
              <a:ext uri="{FF2B5EF4-FFF2-40B4-BE49-F238E27FC236}">
                <a16:creationId xmlns:a16="http://schemas.microsoft.com/office/drawing/2014/main" id="{AF6A7386-2E9B-D92B-F23C-D1F3F97F2311}"/>
              </a:ext>
            </a:extLst>
          </p:cNvPr>
          <p:cNvSpPr>
            <a:spLocks noGrp="1"/>
          </p:cNvSpPr>
          <p:nvPr>
            <p:ph idx="1"/>
          </p:nvPr>
        </p:nvSpPr>
        <p:spPr/>
        <p:txBody>
          <a:bodyPr>
            <a:normAutofit fontScale="92500" lnSpcReduction="10000"/>
          </a:bodyPr>
          <a:lstStyle/>
          <a:p>
            <a:r>
              <a:rPr lang="en-US" dirty="0"/>
              <a:t>Classroom Set Up</a:t>
            </a:r>
          </a:p>
          <a:p>
            <a:pPr lvl="1"/>
            <a:r>
              <a:rPr lang="en-US" dirty="0"/>
              <a:t>Educationally Sound, Affirming v. Political Messages, Student Safety</a:t>
            </a:r>
          </a:p>
          <a:p>
            <a:r>
              <a:rPr lang="en-US" dirty="0"/>
              <a:t>Reviewing IEPs and 504 Plans</a:t>
            </a:r>
          </a:p>
          <a:p>
            <a:pPr lvl="1"/>
            <a:r>
              <a:rPr lang="en-US" dirty="0"/>
              <a:t>Sign Off that all reviewed</a:t>
            </a:r>
          </a:p>
          <a:p>
            <a:pPr lvl="1"/>
            <a:r>
              <a:rPr lang="en-US" dirty="0"/>
              <a:t>Proactive meetings with case managers, experts to address students with major behavioral issues, other unique needs</a:t>
            </a:r>
          </a:p>
          <a:p>
            <a:r>
              <a:rPr lang="en-US" dirty="0"/>
              <a:t>Proper Use of Prep Period</a:t>
            </a:r>
          </a:p>
          <a:p>
            <a:pPr lvl="1"/>
            <a:r>
              <a:rPr lang="en-US" dirty="0"/>
              <a:t>Lesson Plans, curriculum development, select meetings</a:t>
            </a:r>
          </a:p>
          <a:p>
            <a:pPr lvl="1"/>
            <a:r>
              <a:rPr lang="en-US" dirty="0"/>
              <a:t>NOT coffee breaks, social gatherings, etc.</a:t>
            </a:r>
          </a:p>
          <a:p>
            <a:r>
              <a:rPr lang="en-US" dirty="0"/>
              <a:t>Other Assignments</a:t>
            </a:r>
          </a:p>
          <a:p>
            <a:pPr lvl="1"/>
            <a:r>
              <a:rPr lang="en-US" dirty="0"/>
              <a:t>Expectations for other assignments – what does lunch duty or hall duty really mean?</a:t>
            </a:r>
          </a:p>
          <a:p>
            <a:endParaRPr lang="en-US" dirty="0"/>
          </a:p>
        </p:txBody>
      </p:sp>
      <p:sp>
        <p:nvSpPr>
          <p:cNvPr id="4" name="Slide Number Placeholder 3">
            <a:extLst>
              <a:ext uri="{FF2B5EF4-FFF2-40B4-BE49-F238E27FC236}">
                <a16:creationId xmlns:a16="http://schemas.microsoft.com/office/drawing/2014/main" id="{A262B5C9-D5D9-9781-546D-1271AD9FF901}"/>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45</a:t>
            </a:fld>
            <a:endParaRPr lang="en-US" dirty="0">
              <a:solidFill>
                <a:prstClr val="black">
                  <a:tint val="75000"/>
                </a:prstClr>
              </a:solidFill>
            </a:endParaRPr>
          </a:p>
        </p:txBody>
      </p:sp>
    </p:spTree>
    <p:extLst>
      <p:ext uri="{BB962C8B-B14F-4D97-AF65-F5344CB8AC3E}">
        <p14:creationId xmlns:p14="http://schemas.microsoft.com/office/powerpoint/2010/main" val="21121083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59CDE-B30F-32C2-8AD8-FF3CCA792691}"/>
              </a:ext>
            </a:extLst>
          </p:cNvPr>
          <p:cNvSpPr>
            <a:spLocks noGrp="1"/>
          </p:cNvSpPr>
          <p:nvPr>
            <p:ph type="title"/>
          </p:nvPr>
        </p:nvSpPr>
        <p:spPr/>
        <p:txBody>
          <a:bodyPr/>
          <a:lstStyle/>
          <a:p>
            <a:r>
              <a:rPr lang="en-US" dirty="0"/>
              <a:t>Staff Support/Accommodations</a:t>
            </a:r>
          </a:p>
        </p:txBody>
      </p:sp>
      <p:sp>
        <p:nvSpPr>
          <p:cNvPr id="3" name="Content Placeholder 2">
            <a:extLst>
              <a:ext uri="{FF2B5EF4-FFF2-40B4-BE49-F238E27FC236}">
                <a16:creationId xmlns:a16="http://schemas.microsoft.com/office/drawing/2014/main" id="{D5EEAC2A-9D22-EA38-CEFC-EAD8CD45191F}"/>
              </a:ext>
            </a:extLst>
          </p:cNvPr>
          <p:cNvSpPr>
            <a:spLocks noGrp="1"/>
          </p:cNvSpPr>
          <p:nvPr>
            <p:ph idx="1"/>
          </p:nvPr>
        </p:nvSpPr>
        <p:spPr/>
        <p:txBody>
          <a:bodyPr>
            <a:normAutofit fontScale="92500"/>
          </a:bodyPr>
          <a:lstStyle/>
          <a:p>
            <a:r>
              <a:rPr lang="en-US" dirty="0"/>
              <a:t>Universal Supports for All Staff</a:t>
            </a:r>
          </a:p>
          <a:p>
            <a:r>
              <a:rPr lang="en-US" dirty="0"/>
              <a:t>Employee Assistance Program/Other Resources</a:t>
            </a:r>
          </a:p>
          <a:p>
            <a:r>
              <a:rPr lang="en-US" dirty="0"/>
              <a:t>Staff Mental Health</a:t>
            </a:r>
          </a:p>
          <a:p>
            <a:pPr lvl="1"/>
            <a:r>
              <a:rPr lang="en-US" dirty="0"/>
              <a:t>See </a:t>
            </a:r>
            <a:r>
              <a:rPr lang="en-US" dirty="0">
                <a:hlinkClick r:id="rId2"/>
              </a:rPr>
              <a:t>Depression, PTSD, &amp; Other Mental Health Conditions in the Workplace: Your Legal Rights | U.S. Equal Employment Opportunity Commission (eeoc.gov)</a:t>
            </a:r>
            <a:endParaRPr lang="en-US" dirty="0"/>
          </a:p>
          <a:p>
            <a:r>
              <a:rPr lang="en-US" dirty="0"/>
              <a:t>Interactive Process</a:t>
            </a:r>
          </a:p>
          <a:p>
            <a:pPr lvl="1"/>
            <a:r>
              <a:rPr lang="en-US" dirty="0"/>
              <a:t>No magic words</a:t>
            </a:r>
          </a:p>
          <a:p>
            <a:pPr lvl="1"/>
            <a:r>
              <a:rPr lang="en-US" dirty="0"/>
              <a:t>Working together</a:t>
            </a:r>
          </a:p>
          <a:p>
            <a:r>
              <a:rPr lang="en-US" dirty="0"/>
              <a:t>Staff/Family Crisis Response</a:t>
            </a:r>
          </a:p>
          <a:p>
            <a:r>
              <a:rPr lang="en-US" dirty="0"/>
              <a:t>Staff Reentry After Extended Absence</a:t>
            </a:r>
          </a:p>
          <a:p>
            <a:endParaRPr lang="en-US" dirty="0"/>
          </a:p>
          <a:p>
            <a:endParaRPr lang="en-US" dirty="0"/>
          </a:p>
        </p:txBody>
      </p:sp>
      <p:sp>
        <p:nvSpPr>
          <p:cNvPr id="4" name="Slide Number Placeholder 3">
            <a:extLst>
              <a:ext uri="{FF2B5EF4-FFF2-40B4-BE49-F238E27FC236}">
                <a16:creationId xmlns:a16="http://schemas.microsoft.com/office/drawing/2014/main" id="{F29D3AE3-3A04-99D9-8B07-56769B54A62F}"/>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46</a:t>
            </a:fld>
            <a:endParaRPr lang="en-US" dirty="0">
              <a:solidFill>
                <a:prstClr val="black">
                  <a:tint val="75000"/>
                </a:prstClr>
              </a:solidFill>
            </a:endParaRPr>
          </a:p>
        </p:txBody>
      </p:sp>
    </p:spTree>
    <p:extLst>
      <p:ext uri="{BB962C8B-B14F-4D97-AF65-F5344CB8AC3E}">
        <p14:creationId xmlns:p14="http://schemas.microsoft.com/office/powerpoint/2010/main" val="32569336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EBE67-9DC3-264D-0840-3BE319D99383}"/>
              </a:ext>
            </a:extLst>
          </p:cNvPr>
          <p:cNvSpPr>
            <a:spLocks noGrp="1"/>
          </p:cNvSpPr>
          <p:nvPr>
            <p:ph type="title"/>
          </p:nvPr>
        </p:nvSpPr>
        <p:spPr/>
        <p:txBody>
          <a:bodyPr/>
          <a:lstStyle/>
          <a:p>
            <a:r>
              <a:rPr lang="en-US" dirty="0"/>
              <a:t>Holidays/Religious Expressions</a:t>
            </a:r>
          </a:p>
        </p:txBody>
      </p:sp>
      <p:sp>
        <p:nvSpPr>
          <p:cNvPr id="3" name="Content Placeholder 2">
            <a:extLst>
              <a:ext uri="{FF2B5EF4-FFF2-40B4-BE49-F238E27FC236}">
                <a16:creationId xmlns:a16="http://schemas.microsoft.com/office/drawing/2014/main" id="{AE0D4B8E-3B1E-BCB0-9B1E-3ACD7C6CC3D7}"/>
              </a:ext>
            </a:extLst>
          </p:cNvPr>
          <p:cNvSpPr>
            <a:spLocks noGrp="1"/>
          </p:cNvSpPr>
          <p:nvPr>
            <p:ph idx="1"/>
          </p:nvPr>
        </p:nvSpPr>
        <p:spPr/>
        <p:txBody>
          <a:bodyPr>
            <a:normAutofit lnSpcReduction="10000"/>
          </a:bodyPr>
          <a:lstStyle/>
          <a:p>
            <a:r>
              <a:rPr lang="en-US" dirty="0"/>
              <a:t>Religious Holidays</a:t>
            </a:r>
          </a:p>
          <a:p>
            <a:r>
              <a:rPr lang="en-US" dirty="0"/>
              <a:t>Religious Accommodation – </a:t>
            </a:r>
            <a:r>
              <a:rPr lang="en-US" i="1" dirty="0"/>
              <a:t>Groff v. </a:t>
            </a:r>
            <a:r>
              <a:rPr lang="en-US" i="1" dirty="0" err="1"/>
              <a:t>DeJoy</a:t>
            </a:r>
            <a:endParaRPr lang="en-US" dirty="0"/>
          </a:p>
          <a:p>
            <a:pPr lvl="1"/>
            <a:r>
              <a:rPr lang="en-US" dirty="0"/>
              <a:t>Title VII requires an employer to show that providing requested religious accommodation will result in </a:t>
            </a:r>
            <a:r>
              <a:rPr lang="en-US" b="1" dirty="0"/>
              <a:t>substantial increased costs </a:t>
            </a:r>
            <a:r>
              <a:rPr lang="en-US" dirty="0"/>
              <a:t>to employer.  USPS must satisfy that burden to justify required employee to work on Sundays.</a:t>
            </a:r>
          </a:p>
          <a:p>
            <a:r>
              <a:rPr lang="en-US" dirty="0"/>
              <a:t>Religious Expression</a:t>
            </a:r>
          </a:p>
          <a:p>
            <a:pPr lvl="1"/>
            <a:r>
              <a:rPr lang="en-US" dirty="0">
                <a:hlinkClick r:id="rId2"/>
              </a:rPr>
              <a:t>Kennedy v. Bremerton SD </a:t>
            </a:r>
            <a:r>
              <a:rPr lang="en-US" dirty="0"/>
              <a:t>(June 27, 2022). Case involved coach who engaged in prayer immediately after games on the 50-yard line. District determined not to renew coach due to his failure to follow district policy and continuing to engage in religious speech in violation of Establishment Clause. U.S. Supreme Court determined that district violated rights of coach under First Amendment</a:t>
            </a:r>
          </a:p>
          <a:p>
            <a:pPr lvl="1"/>
            <a:endParaRPr lang="en-US" dirty="0"/>
          </a:p>
        </p:txBody>
      </p:sp>
      <p:sp>
        <p:nvSpPr>
          <p:cNvPr id="4" name="Slide Number Placeholder 3">
            <a:extLst>
              <a:ext uri="{FF2B5EF4-FFF2-40B4-BE49-F238E27FC236}">
                <a16:creationId xmlns:a16="http://schemas.microsoft.com/office/drawing/2014/main" id="{CB6EB1E5-2CC0-E977-879A-33B32D55402F}"/>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47</a:t>
            </a:fld>
            <a:endParaRPr lang="en-US" dirty="0">
              <a:solidFill>
                <a:prstClr val="black">
                  <a:tint val="75000"/>
                </a:prstClr>
              </a:solidFill>
            </a:endParaRPr>
          </a:p>
        </p:txBody>
      </p:sp>
    </p:spTree>
    <p:extLst>
      <p:ext uri="{BB962C8B-B14F-4D97-AF65-F5344CB8AC3E}">
        <p14:creationId xmlns:p14="http://schemas.microsoft.com/office/powerpoint/2010/main" val="37089796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FD491-4A38-4002-C5AF-146EB4B3E763}"/>
              </a:ext>
            </a:extLst>
          </p:cNvPr>
          <p:cNvSpPr>
            <a:spLocks noGrp="1"/>
          </p:cNvSpPr>
          <p:nvPr>
            <p:ph type="title"/>
          </p:nvPr>
        </p:nvSpPr>
        <p:spPr/>
        <p:txBody>
          <a:bodyPr/>
          <a:lstStyle/>
          <a:p>
            <a:r>
              <a:rPr lang="en-US" dirty="0"/>
              <a:t>Other key HR issues</a:t>
            </a:r>
          </a:p>
        </p:txBody>
      </p:sp>
    </p:spTree>
    <p:extLst>
      <p:ext uri="{BB962C8B-B14F-4D97-AF65-F5344CB8AC3E}">
        <p14:creationId xmlns:p14="http://schemas.microsoft.com/office/powerpoint/2010/main" val="16766151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6E3B2-B5C5-E6F5-4294-F062F3BD6FF6}"/>
              </a:ext>
            </a:extLst>
          </p:cNvPr>
          <p:cNvSpPr>
            <a:spLocks noGrp="1"/>
          </p:cNvSpPr>
          <p:nvPr>
            <p:ph type="title"/>
          </p:nvPr>
        </p:nvSpPr>
        <p:spPr/>
        <p:txBody>
          <a:bodyPr/>
          <a:lstStyle/>
          <a:p>
            <a:r>
              <a:rPr lang="en-US" dirty="0"/>
              <a:t>Addressing Staffing Gaps</a:t>
            </a:r>
          </a:p>
        </p:txBody>
      </p:sp>
      <p:sp>
        <p:nvSpPr>
          <p:cNvPr id="3" name="Content Placeholder 2">
            <a:extLst>
              <a:ext uri="{FF2B5EF4-FFF2-40B4-BE49-F238E27FC236}">
                <a16:creationId xmlns:a16="http://schemas.microsoft.com/office/drawing/2014/main" id="{F26033BB-63B3-6045-AAA0-B780B3AA5DC1}"/>
              </a:ext>
            </a:extLst>
          </p:cNvPr>
          <p:cNvSpPr>
            <a:spLocks noGrp="1"/>
          </p:cNvSpPr>
          <p:nvPr>
            <p:ph idx="1"/>
          </p:nvPr>
        </p:nvSpPr>
        <p:spPr/>
        <p:txBody>
          <a:bodyPr>
            <a:normAutofit fontScale="92500" lnSpcReduction="10000"/>
          </a:bodyPr>
          <a:lstStyle/>
          <a:p>
            <a:r>
              <a:rPr lang="en-US" dirty="0"/>
              <a:t>Plan B, C and D</a:t>
            </a:r>
          </a:p>
          <a:p>
            <a:r>
              <a:rPr lang="en-US" dirty="0"/>
              <a:t>Increased Class Size</a:t>
            </a:r>
          </a:p>
          <a:p>
            <a:r>
              <a:rPr lang="en-US" dirty="0"/>
              <a:t>Ensuring Proper Certification</a:t>
            </a:r>
          </a:p>
          <a:p>
            <a:pPr lvl="1"/>
            <a:r>
              <a:rPr lang="en-US" dirty="0"/>
              <a:t>See NJDOE Certification Requirements at </a:t>
            </a:r>
            <a:r>
              <a:rPr lang="en-US" dirty="0">
                <a:hlinkClick r:id="rId2"/>
              </a:rPr>
              <a:t>Certification (nj.gov)</a:t>
            </a:r>
            <a:endParaRPr lang="en-US" dirty="0"/>
          </a:p>
          <a:p>
            <a:r>
              <a:rPr lang="en-US" dirty="0"/>
              <a:t>Coverage</a:t>
            </a:r>
          </a:p>
          <a:p>
            <a:pPr lvl="1"/>
            <a:r>
              <a:rPr lang="en-US" dirty="0"/>
              <a:t>Nurse out sick, Principal at a conference, teacher leaving midday for family emergency</a:t>
            </a:r>
          </a:p>
          <a:p>
            <a:r>
              <a:rPr lang="en-US" dirty="0"/>
              <a:t>Use of Substitutes</a:t>
            </a:r>
          </a:p>
          <a:p>
            <a:pPr lvl="1"/>
            <a:r>
              <a:rPr lang="en-US" dirty="0"/>
              <a:t>Employees</a:t>
            </a:r>
          </a:p>
          <a:p>
            <a:pPr lvl="1"/>
            <a:r>
              <a:rPr lang="en-US" dirty="0"/>
              <a:t>Outside Agencies</a:t>
            </a:r>
          </a:p>
          <a:p>
            <a:pPr lvl="1"/>
            <a:r>
              <a:rPr lang="en-US" dirty="0"/>
              <a:t>Understanding Your Protocols and Mandated Reports</a:t>
            </a:r>
          </a:p>
        </p:txBody>
      </p:sp>
      <p:sp>
        <p:nvSpPr>
          <p:cNvPr id="4" name="Slide Number Placeholder 3">
            <a:extLst>
              <a:ext uri="{FF2B5EF4-FFF2-40B4-BE49-F238E27FC236}">
                <a16:creationId xmlns:a16="http://schemas.microsoft.com/office/drawing/2014/main" id="{FFE79A81-EBDE-483F-EEC2-637ECADC638E}"/>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49</a:t>
            </a:fld>
            <a:endParaRPr lang="en-US" dirty="0">
              <a:solidFill>
                <a:prstClr val="black">
                  <a:tint val="75000"/>
                </a:prstClr>
              </a:solidFill>
            </a:endParaRPr>
          </a:p>
        </p:txBody>
      </p:sp>
    </p:spTree>
    <p:extLst>
      <p:ext uri="{BB962C8B-B14F-4D97-AF65-F5344CB8AC3E}">
        <p14:creationId xmlns:p14="http://schemas.microsoft.com/office/powerpoint/2010/main" val="2901386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229BD-3178-74F2-E1BC-8515E10C5BD1}"/>
            </a:ext>
          </a:extLst>
        </p:cNvPr>
        <p:cNvGrpSpPr/>
        <p:nvPr/>
      </p:nvGrpSpPr>
      <p:grpSpPr>
        <a:xfrm>
          <a:off x="0" y="0"/>
          <a:ext cx="0" cy="0"/>
          <a:chOff x="0" y="0"/>
          <a:chExt cx="0" cy="0"/>
        </a:xfrm>
      </p:grpSpPr>
      <p:sp>
        <p:nvSpPr>
          <p:cNvPr id="21" name="TextBox 20">
            <a:extLst>
              <a:ext uri="{FF2B5EF4-FFF2-40B4-BE49-F238E27FC236}">
                <a16:creationId xmlns:a16="http://schemas.microsoft.com/office/drawing/2014/main" id="{6EAD3C19-C4D5-4858-59D9-097DB0F43110}"/>
              </a:ext>
            </a:extLst>
          </p:cNvPr>
          <p:cNvSpPr txBox="1"/>
          <p:nvPr/>
        </p:nvSpPr>
        <p:spPr>
          <a:xfrm>
            <a:off x="372946" y="-1148246"/>
            <a:ext cx="8022084" cy="830997"/>
          </a:xfrm>
          <a:prstGeom prst="rect">
            <a:avLst/>
          </a:prstGeom>
          <a:noFill/>
        </p:spPr>
        <p:txBody>
          <a:bodyPr wrap="square" rtlCol="0">
            <a:spAutoFit/>
          </a:bodyPr>
          <a:lstStyle/>
          <a:p>
            <a:r>
              <a:rPr lang="en-US" sz="4800" b="1" dirty="0">
                <a:solidFill>
                  <a:schemeClr val="bg1"/>
                </a:solidFill>
                <a:latin typeface="Calibri" panose="020F0502020204030204" pitchFamily="34" charset="0"/>
              </a:rPr>
              <a:t>NJSIG EXECUTIVE UPDATE</a:t>
            </a:r>
          </a:p>
        </p:txBody>
      </p:sp>
      <p:grpSp>
        <p:nvGrpSpPr>
          <p:cNvPr id="22" name="Group 21">
            <a:extLst>
              <a:ext uri="{FF2B5EF4-FFF2-40B4-BE49-F238E27FC236}">
                <a16:creationId xmlns:a16="http://schemas.microsoft.com/office/drawing/2014/main" id="{9A420A7B-F353-5ACD-3CBE-2DC762CB9EBD}"/>
              </a:ext>
            </a:extLst>
          </p:cNvPr>
          <p:cNvGrpSpPr/>
          <p:nvPr/>
        </p:nvGrpSpPr>
        <p:grpSpPr>
          <a:xfrm>
            <a:off x="-36164" y="-1997531"/>
            <a:ext cx="13447522" cy="9892021"/>
            <a:chOff x="-1865119" y="-4514850"/>
            <a:chExt cx="13447522" cy="9892021"/>
          </a:xfrm>
        </p:grpSpPr>
        <p:sp>
          <p:nvSpPr>
            <p:cNvPr id="23" name="Rectangle 22">
              <a:extLst>
                <a:ext uri="{FF2B5EF4-FFF2-40B4-BE49-F238E27FC236}">
                  <a16:creationId xmlns:a16="http://schemas.microsoft.com/office/drawing/2014/main" id="{31B93C96-B004-AC91-06EE-E4EB15345F5C}"/>
                </a:ext>
              </a:extLst>
            </p:cNvPr>
            <p:cNvSpPr/>
            <p:nvPr/>
          </p:nvSpPr>
          <p:spPr>
            <a:xfrm rot="16200000" flipH="1">
              <a:off x="383116" y="-6763085"/>
              <a:ext cx="8951051" cy="134475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91C39D67-E0B7-0E71-9F49-8D68F44FA843}"/>
                </a:ext>
              </a:extLst>
            </p:cNvPr>
            <p:cNvSpPr/>
            <p:nvPr/>
          </p:nvSpPr>
          <p:spPr>
            <a:xfrm rot="10800000" flipH="1">
              <a:off x="-1181451" y="4430063"/>
              <a:ext cx="1706062" cy="947108"/>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grpSp>
        <p:nvGrpSpPr>
          <p:cNvPr id="25" name="Group 24">
            <a:extLst>
              <a:ext uri="{FF2B5EF4-FFF2-40B4-BE49-F238E27FC236}">
                <a16:creationId xmlns:a16="http://schemas.microsoft.com/office/drawing/2014/main" id="{FB64949B-0403-4956-63BA-072B48473BF1}"/>
              </a:ext>
            </a:extLst>
          </p:cNvPr>
          <p:cNvGrpSpPr/>
          <p:nvPr/>
        </p:nvGrpSpPr>
        <p:grpSpPr>
          <a:xfrm>
            <a:off x="-36164" y="-2119493"/>
            <a:ext cx="12859634" cy="9594486"/>
            <a:chOff x="-115184" y="-3581400"/>
            <a:chExt cx="12859634" cy="9594486"/>
          </a:xfrm>
        </p:grpSpPr>
        <p:sp>
          <p:nvSpPr>
            <p:cNvPr id="26" name="Rectangle 25">
              <a:extLst>
                <a:ext uri="{FF2B5EF4-FFF2-40B4-BE49-F238E27FC236}">
                  <a16:creationId xmlns:a16="http://schemas.microsoft.com/office/drawing/2014/main" id="{FD544F34-D603-C314-7395-306284D4DD77}"/>
                </a:ext>
              </a:extLst>
            </p:cNvPr>
            <p:cNvSpPr/>
            <p:nvPr/>
          </p:nvSpPr>
          <p:spPr>
            <a:xfrm rot="16200000" flipH="1">
              <a:off x="1912534" y="-5609118"/>
              <a:ext cx="8804198" cy="1285963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7" name="Isosceles Triangle 26">
              <a:extLst>
                <a:ext uri="{FF2B5EF4-FFF2-40B4-BE49-F238E27FC236}">
                  <a16:creationId xmlns:a16="http://schemas.microsoft.com/office/drawing/2014/main" id="{9E4AADD5-976B-BBFC-6465-21E13AB326EA}"/>
                </a:ext>
              </a:extLst>
            </p:cNvPr>
            <p:cNvSpPr/>
            <p:nvPr/>
          </p:nvSpPr>
          <p:spPr>
            <a:xfrm rot="10800000" flipH="1">
              <a:off x="568484" y="5065978"/>
              <a:ext cx="1706062" cy="947108"/>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grpSp>
        <p:nvGrpSpPr>
          <p:cNvPr id="28" name="Group 27">
            <a:extLst>
              <a:ext uri="{FF2B5EF4-FFF2-40B4-BE49-F238E27FC236}">
                <a16:creationId xmlns:a16="http://schemas.microsoft.com/office/drawing/2014/main" id="{1742AE7F-54BC-9B71-BA18-0A0B38CDFAE4}"/>
              </a:ext>
            </a:extLst>
          </p:cNvPr>
          <p:cNvGrpSpPr/>
          <p:nvPr/>
        </p:nvGrpSpPr>
        <p:grpSpPr>
          <a:xfrm>
            <a:off x="-36165" y="-8260000"/>
            <a:ext cx="13447522" cy="9892021"/>
            <a:chOff x="-1865119" y="-4514850"/>
            <a:chExt cx="13447522" cy="9892021"/>
          </a:xfrm>
        </p:grpSpPr>
        <p:sp>
          <p:nvSpPr>
            <p:cNvPr id="32" name="Rectangle 31">
              <a:extLst>
                <a:ext uri="{FF2B5EF4-FFF2-40B4-BE49-F238E27FC236}">
                  <a16:creationId xmlns:a16="http://schemas.microsoft.com/office/drawing/2014/main" id="{9EF12517-2D87-1F12-A27C-3ED41BD64ADD}"/>
                </a:ext>
              </a:extLst>
            </p:cNvPr>
            <p:cNvSpPr/>
            <p:nvPr/>
          </p:nvSpPr>
          <p:spPr>
            <a:xfrm rot="16200000" flipH="1">
              <a:off x="383116" y="-6763085"/>
              <a:ext cx="8951051" cy="134475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99CAE1F8-0000-04AA-771C-2E0EABBDBDBF}"/>
                </a:ext>
              </a:extLst>
            </p:cNvPr>
            <p:cNvSpPr/>
            <p:nvPr/>
          </p:nvSpPr>
          <p:spPr>
            <a:xfrm rot="10800000" flipH="1">
              <a:off x="-1181451" y="4430063"/>
              <a:ext cx="1706062" cy="947108"/>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grpSp>
        <p:nvGrpSpPr>
          <p:cNvPr id="35" name="Group 34">
            <a:extLst>
              <a:ext uri="{FF2B5EF4-FFF2-40B4-BE49-F238E27FC236}">
                <a16:creationId xmlns:a16="http://schemas.microsoft.com/office/drawing/2014/main" id="{AD1CEE96-38B6-DDFB-3091-52FF4CAC1814}"/>
              </a:ext>
            </a:extLst>
          </p:cNvPr>
          <p:cNvGrpSpPr/>
          <p:nvPr/>
        </p:nvGrpSpPr>
        <p:grpSpPr>
          <a:xfrm>
            <a:off x="0" y="-8341782"/>
            <a:ext cx="12859634" cy="9594486"/>
            <a:chOff x="-115184" y="-3581400"/>
            <a:chExt cx="12859634" cy="9594486"/>
          </a:xfrm>
        </p:grpSpPr>
        <p:sp>
          <p:nvSpPr>
            <p:cNvPr id="36" name="Rectangle 35">
              <a:extLst>
                <a:ext uri="{FF2B5EF4-FFF2-40B4-BE49-F238E27FC236}">
                  <a16:creationId xmlns:a16="http://schemas.microsoft.com/office/drawing/2014/main" id="{E84507C7-5146-03DA-B70B-27AA09584D93}"/>
                </a:ext>
              </a:extLst>
            </p:cNvPr>
            <p:cNvSpPr/>
            <p:nvPr/>
          </p:nvSpPr>
          <p:spPr>
            <a:xfrm rot="16200000" flipH="1">
              <a:off x="1912534" y="-5609118"/>
              <a:ext cx="8804198" cy="1285963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7" name="Isosceles Triangle 36">
              <a:extLst>
                <a:ext uri="{FF2B5EF4-FFF2-40B4-BE49-F238E27FC236}">
                  <a16:creationId xmlns:a16="http://schemas.microsoft.com/office/drawing/2014/main" id="{87E422C1-3A7C-818D-22C5-4578EBDAB411}"/>
                </a:ext>
              </a:extLst>
            </p:cNvPr>
            <p:cNvSpPr/>
            <p:nvPr/>
          </p:nvSpPr>
          <p:spPr>
            <a:xfrm rot="10800000" flipH="1">
              <a:off x="568484" y="5065978"/>
              <a:ext cx="1706062" cy="947108"/>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sp>
        <p:nvSpPr>
          <p:cNvPr id="38" name="TextBox 37">
            <a:extLst>
              <a:ext uri="{FF2B5EF4-FFF2-40B4-BE49-F238E27FC236}">
                <a16:creationId xmlns:a16="http://schemas.microsoft.com/office/drawing/2014/main" id="{00A21FC4-4B1F-758B-9B06-D7DD5C0CCE83}"/>
              </a:ext>
            </a:extLst>
          </p:cNvPr>
          <p:cNvSpPr txBox="1"/>
          <p:nvPr/>
        </p:nvSpPr>
        <p:spPr>
          <a:xfrm>
            <a:off x="2195388" y="-8260000"/>
            <a:ext cx="9996612" cy="830997"/>
          </a:xfrm>
          <a:prstGeom prst="rect">
            <a:avLst/>
          </a:prstGeom>
          <a:noFill/>
        </p:spPr>
        <p:txBody>
          <a:bodyPr wrap="square" rtlCol="0">
            <a:spAutoFit/>
          </a:bodyPr>
          <a:lstStyle/>
          <a:p>
            <a:r>
              <a:rPr lang="en-US" sz="4800" b="1" dirty="0">
                <a:latin typeface="Calibri" panose="020F0502020204030204" pitchFamily="34" charset="0"/>
              </a:rPr>
              <a:t>SUB-FUND ADMINISTRATOR REPORT</a:t>
            </a:r>
          </a:p>
        </p:txBody>
      </p:sp>
      <p:sp>
        <p:nvSpPr>
          <p:cNvPr id="19" name="TextBox 18">
            <a:extLst>
              <a:ext uri="{FF2B5EF4-FFF2-40B4-BE49-F238E27FC236}">
                <a16:creationId xmlns:a16="http://schemas.microsoft.com/office/drawing/2014/main" id="{869010BC-AF2A-D9E6-2D00-87D58CEF3FF1}"/>
              </a:ext>
            </a:extLst>
          </p:cNvPr>
          <p:cNvSpPr txBox="1"/>
          <p:nvPr/>
        </p:nvSpPr>
        <p:spPr>
          <a:xfrm>
            <a:off x="2195388" y="813015"/>
            <a:ext cx="8022084" cy="830997"/>
          </a:xfrm>
          <a:prstGeom prst="rect">
            <a:avLst/>
          </a:prstGeom>
          <a:noFill/>
        </p:spPr>
        <p:txBody>
          <a:bodyPr wrap="square" rtlCol="0">
            <a:spAutoFit/>
          </a:bodyPr>
          <a:lstStyle/>
          <a:p>
            <a:r>
              <a:rPr lang="en-US" sz="4800" b="1" dirty="0">
                <a:solidFill>
                  <a:schemeClr val="bg1"/>
                </a:solidFill>
                <a:latin typeface="Calibri" panose="020F0502020204030204" pitchFamily="34" charset="0"/>
              </a:rPr>
              <a:t>SAFETY TRAINING</a:t>
            </a:r>
          </a:p>
        </p:txBody>
      </p:sp>
      <p:sp>
        <p:nvSpPr>
          <p:cNvPr id="46" name="TextBox 45">
            <a:extLst>
              <a:ext uri="{FF2B5EF4-FFF2-40B4-BE49-F238E27FC236}">
                <a16:creationId xmlns:a16="http://schemas.microsoft.com/office/drawing/2014/main" id="{E6D4E86C-3AD7-DE68-DBD2-90486B3588EC}"/>
              </a:ext>
            </a:extLst>
          </p:cNvPr>
          <p:cNvSpPr txBox="1"/>
          <p:nvPr/>
        </p:nvSpPr>
        <p:spPr>
          <a:xfrm>
            <a:off x="1188277" y="7176017"/>
            <a:ext cx="5556069" cy="707886"/>
          </a:xfrm>
          <a:prstGeom prst="rect">
            <a:avLst/>
          </a:prstGeom>
          <a:noFill/>
        </p:spPr>
        <p:txBody>
          <a:bodyPr wrap="square" rtlCol="0">
            <a:spAutoFit/>
          </a:bodyPr>
          <a:lstStyle/>
          <a:p>
            <a:pPr algn="ctr"/>
            <a:r>
              <a:rPr lang="en-US" sz="4000" b="1" dirty="0">
                <a:latin typeface="Calibri" panose="020F0502020204030204" pitchFamily="34" charset="0"/>
              </a:rPr>
              <a:t>PRESENTATION</a:t>
            </a:r>
          </a:p>
        </p:txBody>
      </p:sp>
      <p:sp>
        <p:nvSpPr>
          <p:cNvPr id="48" name="TextBox 47">
            <a:extLst>
              <a:ext uri="{FF2B5EF4-FFF2-40B4-BE49-F238E27FC236}">
                <a16:creationId xmlns:a16="http://schemas.microsoft.com/office/drawing/2014/main" id="{5352BC66-8476-EE5B-CE25-323EE29ADEDF}"/>
              </a:ext>
            </a:extLst>
          </p:cNvPr>
          <p:cNvSpPr txBox="1"/>
          <p:nvPr/>
        </p:nvSpPr>
        <p:spPr>
          <a:xfrm>
            <a:off x="2621098" y="-6258220"/>
            <a:ext cx="8022084" cy="830997"/>
          </a:xfrm>
          <a:prstGeom prst="rect">
            <a:avLst/>
          </a:prstGeom>
          <a:noFill/>
        </p:spPr>
        <p:txBody>
          <a:bodyPr wrap="square" rtlCol="0">
            <a:spAutoFit/>
          </a:bodyPr>
          <a:lstStyle/>
          <a:p>
            <a:r>
              <a:rPr lang="en-US" sz="4800" b="1" dirty="0">
                <a:solidFill>
                  <a:schemeClr val="bg1"/>
                </a:solidFill>
                <a:latin typeface="Calibri" panose="020F0502020204030204" pitchFamily="34" charset="0"/>
              </a:rPr>
              <a:t>RECENT INTAKE TRAINING</a:t>
            </a:r>
          </a:p>
        </p:txBody>
      </p:sp>
      <p:pic>
        <p:nvPicPr>
          <p:cNvPr id="49" name="Picture 48">
            <a:extLst>
              <a:ext uri="{FF2B5EF4-FFF2-40B4-BE49-F238E27FC236}">
                <a16:creationId xmlns:a16="http://schemas.microsoft.com/office/drawing/2014/main" id="{E4D9AB15-0D3E-77DA-FEFC-FBA9195AF3F2}"/>
              </a:ext>
            </a:extLst>
          </p:cNvPr>
          <p:cNvPicPr>
            <a:picLocks noChangeAspect="1"/>
          </p:cNvPicPr>
          <p:nvPr/>
        </p:nvPicPr>
        <p:blipFill>
          <a:blip r:embed="rId2"/>
          <a:stretch>
            <a:fillRect/>
          </a:stretch>
        </p:blipFill>
        <p:spPr>
          <a:xfrm>
            <a:off x="3625022" y="-5305260"/>
            <a:ext cx="5793375" cy="4489019"/>
          </a:xfrm>
          <a:prstGeom prst="rect">
            <a:avLst/>
          </a:prstGeom>
          <a:ln>
            <a:noFill/>
          </a:ln>
          <a:effectLst>
            <a:outerShdw blurRad="292100" dist="139700" dir="2700000" algn="tl" rotWithShape="0">
              <a:srgbClr val="333333">
                <a:alpha val="65000"/>
              </a:srgbClr>
            </a:outerShdw>
          </a:effectLst>
        </p:spPr>
      </p:pic>
      <p:sp>
        <p:nvSpPr>
          <p:cNvPr id="29" name="Rectangle 28">
            <a:extLst>
              <a:ext uri="{FF2B5EF4-FFF2-40B4-BE49-F238E27FC236}">
                <a16:creationId xmlns:a16="http://schemas.microsoft.com/office/drawing/2014/main" id="{36D356F5-08EA-DA49-140C-986B2DBA3871}"/>
              </a:ext>
            </a:extLst>
          </p:cNvPr>
          <p:cNvSpPr/>
          <p:nvPr/>
        </p:nvSpPr>
        <p:spPr>
          <a:xfrm>
            <a:off x="1045800" y="7986714"/>
            <a:ext cx="12295787" cy="4093428"/>
          </a:xfrm>
          <a:prstGeom prst="rect">
            <a:avLst/>
          </a:prstGeom>
        </p:spPr>
        <p:txBody>
          <a:bodyPr wrap="square">
            <a:spAutoFit/>
          </a:bodyPr>
          <a:lstStyle/>
          <a:p>
            <a:pPr algn="ctr"/>
            <a:r>
              <a:rPr lang="en-US" sz="4800" b="1" dirty="0">
                <a:solidFill>
                  <a:schemeClr val="accent1">
                    <a:lumMod val="50000"/>
                  </a:schemeClr>
                </a:solidFill>
                <a:latin typeface="Calibri" panose="020F0502020204030204" pitchFamily="34" charset="0"/>
                <a:ea typeface="Calibri" panose="020F0502020204030204" pitchFamily="34" charset="0"/>
              </a:rPr>
              <a:t>Protecting Children from Abuse</a:t>
            </a:r>
          </a:p>
          <a:p>
            <a:pPr algn="ctr"/>
            <a:r>
              <a:rPr lang="en-US" sz="4800" b="1" dirty="0">
                <a:solidFill>
                  <a:schemeClr val="accent1">
                    <a:lumMod val="50000"/>
                  </a:schemeClr>
                </a:solidFill>
                <a:latin typeface="Calibri" panose="020F0502020204030204" pitchFamily="34" charset="0"/>
                <a:ea typeface="Calibri" panose="020F0502020204030204" pitchFamily="34" charset="0"/>
              </a:rPr>
              <a:t>In New Jersey</a:t>
            </a:r>
          </a:p>
          <a:p>
            <a:pPr algn="ctr"/>
            <a:endParaRPr lang="en-US" sz="1400" b="1" dirty="0">
              <a:solidFill>
                <a:schemeClr val="accent1">
                  <a:lumMod val="50000"/>
                </a:schemeClr>
              </a:solidFill>
              <a:latin typeface="Calibri" panose="020F0502020204030204" pitchFamily="34" charset="0"/>
              <a:ea typeface="Calibri" panose="020F0502020204030204" pitchFamily="34" charset="0"/>
            </a:endParaRPr>
          </a:p>
          <a:p>
            <a:pPr algn="ctr"/>
            <a:r>
              <a:rPr lang="en-US" sz="2400" i="1" dirty="0">
                <a:solidFill>
                  <a:schemeClr val="accent1">
                    <a:lumMod val="50000"/>
                  </a:schemeClr>
                </a:solidFill>
                <a:latin typeface="Calibri" panose="020F0502020204030204" pitchFamily="34" charset="0"/>
                <a:ea typeface="Calibri" panose="020F0502020204030204" pitchFamily="34" charset="0"/>
              </a:rPr>
              <a:t>Presenter:</a:t>
            </a:r>
          </a:p>
          <a:p>
            <a:pPr algn="ctr"/>
            <a:r>
              <a:rPr lang="en-US" sz="4400" b="1" dirty="0">
                <a:solidFill>
                  <a:schemeClr val="accent1">
                    <a:lumMod val="50000"/>
                  </a:schemeClr>
                </a:solidFill>
                <a:latin typeface="Calibri" panose="020F0502020204030204" pitchFamily="34" charset="0"/>
                <a:ea typeface="Calibri" panose="020F0502020204030204" pitchFamily="34" charset="0"/>
              </a:rPr>
              <a:t>Paul Shives</a:t>
            </a:r>
          </a:p>
          <a:p>
            <a:pPr algn="ctr"/>
            <a:r>
              <a:rPr lang="en-US" sz="3600" i="1" dirty="0">
                <a:solidFill>
                  <a:schemeClr val="accent1">
                    <a:lumMod val="50000"/>
                  </a:schemeClr>
                </a:solidFill>
                <a:latin typeface="Calibri" panose="020F0502020204030204" pitchFamily="34" charset="0"/>
                <a:ea typeface="Calibri" panose="020F0502020204030204" pitchFamily="34" charset="0"/>
              </a:rPr>
              <a:t>Senior Director of Safety</a:t>
            </a:r>
          </a:p>
          <a:p>
            <a:pPr algn="ctr"/>
            <a:r>
              <a:rPr lang="en-US" sz="3600" i="1" dirty="0">
                <a:solidFill>
                  <a:schemeClr val="accent1">
                    <a:lumMod val="50000"/>
                  </a:schemeClr>
                </a:solidFill>
                <a:latin typeface="Calibri" panose="020F0502020204030204" pitchFamily="34" charset="0"/>
                <a:ea typeface="Calibri" panose="020F0502020204030204" pitchFamily="34" charset="0"/>
              </a:rPr>
              <a:t>J.A. Montgomery Risk Control</a:t>
            </a:r>
            <a:endParaRPr lang="en-US" sz="3600" i="1" dirty="0">
              <a:solidFill>
                <a:schemeClr val="accent1">
                  <a:lumMod val="50000"/>
                </a:schemeClr>
              </a:solidFill>
              <a:latin typeface="Calibri" panose="020F0502020204030204" pitchFamily="34" charset="0"/>
            </a:endParaRPr>
          </a:p>
        </p:txBody>
      </p:sp>
      <p:graphicFrame>
        <p:nvGraphicFramePr>
          <p:cNvPr id="4" name="Table 3">
            <a:extLst>
              <a:ext uri="{FF2B5EF4-FFF2-40B4-BE49-F238E27FC236}">
                <a16:creationId xmlns:a16="http://schemas.microsoft.com/office/drawing/2014/main" id="{59C08342-0D9F-3C8E-E70F-F784A84D0311}"/>
              </a:ext>
            </a:extLst>
          </p:cNvPr>
          <p:cNvGraphicFramePr>
            <a:graphicFrameLocks noGrp="1"/>
          </p:cNvGraphicFramePr>
          <p:nvPr>
            <p:extLst>
              <p:ext uri="{D42A27DB-BD31-4B8C-83A1-F6EECF244321}">
                <p14:modId xmlns:p14="http://schemas.microsoft.com/office/powerpoint/2010/main" val="260870347"/>
              </p:ext>
            </p:extLst>
          </p:nvPr>
        </p:nvGraphicFramePr>
        <p:xfrm>
          <a:off x="2300728" y="1653289"/>
          <a:ext cx="8427523" cy="4823845"/>
        </p:xfrm>
        <a:graphic>
          <a:graphicData uri="http://schemas.openxmlformats.org/drawingml/2006/table">
            <a:tbl>
              <a:tblPr/>
              <a:tblGrid>
                <a:gridCol w="1469847">
                  <a:extLst>
                    <a:ext uri="{9D8B030D-6E8A-4147-A177-3AD203B41FA5}">
                      <a16:colId xmlns:a16="http://schemas.microsoft.com/office/drawing/2014/main" val="4285689878"/>
                    </a:ext>
                  </a:extLst>
                </a:gridCol>
                <a:gridCol w="4978804">
                  <a:extLst>
                    <a:ext uri="{9D8B030D-6E8A-4147-A177-3AD203B41FA5}">
                      <a16:colId xmlns:a16="http://schemas.microsoft.com/office/drawing/2014/main" val="2856704202"/>
                    </a:ext>
                  </a:extLst>
                </a:gridCol>
                <a:gridCol w="1978872">
                  <a:extLst>
                    <a:ext uri="{9D8B030D-6E8A-4147-A177-3AD203B41FA5}">
                      <a16:colId xmlns:a16="http://schemas.microsoft.com/office/drawing/2014/main" val="3978357117"/>
                    </a:ext>
                  </a:extLst>
                </a:gridCol>
              </a:tblGrid>
              <a:tr h="193322">
                <a:tc gridSpan="3">
                  <a:txBody>
                    <a:bodyPr/>
                    <a:lstStyle/>
                    <a:p>
                      <a:pPr algn="ctr" fontAlgn="b"/>
                      <a:r>
                        <a:rPr lang="en-US" sz="1000" b="1" i="0" u="none" strike="noStrike">
                          <a:solidFill>
                            <a:srgbClr val="000000"/>
                          </a:solidFill>
                          <a:effectLst/>
                          <a:latin typeface="Aptos Narrow" panose="020B0004020202020204" pitchFamily="34" charset="0"/>
                        </a:rPr>
                        <a:t>Employee Safety (PEOSH) Training</a:t>
                      </a:r>
                    </a:p>
                  </a:txBody>
                  <a:tcPr marL="8304" marR="8304" marT="83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23712269"/>
                  </a:ext>
                </a:extLst>
              </a:tr>
              <a:tr h="193322">
                <a:tc>
                  <a:txBody>
                    <a:bodyPr/>
                    <a:lstStyle/>
                    <a:p>
                      <a:pPr algn="ctr" fontAlgn="b"/>
                      <a:r>
                        <a:rPr lang="en-US" sz="1000" b="1" i="0" u="none" strike="noStrike">
                          <a:solidFill>
                            <a:srgbClr val="FFFFFF"/>
                          </a:solidFill>
                          <a:effectLst/>
                          <a:latin typeface="Aptos Narrow" panose="020B0004020202020204" pitchFamily="34" charset="0"/>
                        </a:rPr>
                        <a:t>Date</a:t>
                      </a:r>
                    </a:p>
                  </a:txBody>
                  <a:tcPr marL="8304" marR="8304" marT="83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6082"/>
                    </a:solidFill>
                  </a:tcPr>
                </a:tc>
                <a:tc>
                  <a:txBody>
                    <a:bodyPr/>
                    <a:lstStyle/>
                    <a:p>
                      <a:pPr algn="ctr" fontAlgn="b"/>
                      <a:r>
                        <a:rPr lang="en-US" sz="1000" b="1" i="0" u="none" strike="noStrike">
                          <a:solidFill>
                            <a:srgbClr val="FFFFFF"/>
                          </a:solidFill>
                          <a:effectLst/>
                          <a:latin typeface="Aptos Narrow" panose="020B0004020202020204" pitchFamily="34" charset="0"/>
                        </a:rPr>
                        <a:t>Class Topic</a:t>
                      </a:r>
                    </a:p>
                  </a:txBody>
                  <a:tcPr marL="8304" marR="8304" marT="8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6082"/>
                    </a:solidFill>
                  </a:tcPr>
                </a:tc>
                <a:tc>
                  <a:txBody>
                    <a:bodyPr/>
                    <a:lstStyle/>
                    <a:p>
                      <a:pPr algn="ctr" fontAlgn="b"/>
                      <a:r>
                        <a:rPr lang="en-US" sz="1000" b="1" i="0" u="none" strike="noStrike">
                          <a:solidFill>
                            <a:srgbClr val="FFFFFF"/>
                          </a:solidFill>
                          <a:effectLst/>
                          <a:latin typeface="Aptos Narrow" panose="020B0004020202020204" pitchFamily="34" charset="0"/>
                        </a:rPr>
                        <a:t>Time</a:t>
                      </a:r>
                    </a:p>
                  </a:txBody>
                  <a:tcPr marL="8304" marR="8304" marT="83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6082"/>
                    </a:solidFill>
                  </a:tcPr>
                </a:tc>
                <a:extLst>
                  <a:ext uri="{0D108BD9-81ED-4DB2-BD59-A6C34878D82A}">
                    <a16:rowId xmlns:a16="http://schemas.microsoft.com/office/drawing/2014/main" val="576001593"/>
                  </a:ext>
                </a:extLst>
              </a:tr>
              <a:tr h="193322">
                <a:tc>
                  <a:txBody>
                    <a:bodyPr/>
                    <a:lstStyle/>
                    <a:p>
                      <a:pPr algn="ctr" fontAlgn="t"/>
                      <a:r>
                        <a:rPr lang="en-US" sz="1000" b="0" i="0" u="none" strike="noStrike">
                          <a:solidFill>
                            <a:srgbClr val="000000"/>
                          </a:solidFill>
                          <a:effectLst/>
                          <a:latin typeface="Aptos Display" panose="020B0004020202020204" pitchFamily="34" charset="0"/>
                        </a:rPr>
                        <a:t>7/9/2025</a:t>
                      </a:r>
                    </a:p>
                  </a:txBody>
                  <a:tcPr marL="8304" marR="8304" marT="83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hlinkClick r:id="rId3"/>
                        </a:rPr>
                        <a:t>Bloodborne Pathogens</a:t>
                      </a:r>
                      <a:endParaRPr lang="en-US" sz="1000" b="0" i="0" u="none" strike="noStrike">
                        <a:solidFill>
                          <a:srgbClr val="000000"/>
                        </a:solidFill>
                        <a:effectLst/>
                        <a:latin typeface="Aptos Display" panose="020B0004020202020204" pitchFamily="34" charset="0"/>
                      </a:endParaRPr>
                    </a:p>
                  </a:txBody>
                  <a:tcPr marL="8304" marR="8304" marT="83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rPr>
                        <a:t>8:30 - 9:30 am</a:t>
                      </a:r>
                    </a:p>
                  </a:txBody>
                  <a:tcPr marL="8304" marR="8304" marT="830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56270415"/>
                  </a:ext>
                </a:extLst>
              </a:tr>
              <a:tr h="193322">
                <a:tc>
                  <a:txBody>
                    <a:bodyPr/>
                    <a:lstStyle/>
                    <a:p>
                      <a:pPr algn="ctr" fontAlgn="t"/>
                      <a:r>
                        <a:rPr lang="en-US" sz="1000" b="0" i="0" u="none" strike="noStrike">
                          <a:solidFill>
                            <a:srgbClr val="000000"/>
                          </a:solidFill>
                          <a:effectLst/>
                          <a:latin typeface="Aptos Display" panose="020B0004020202020204" pitchFamily="34" charset="0"/>
                        </a:rPr>
                        <a:t>7/9/2025</a:t>
                      </a:r>
                    </a:p>
                  </a:txBody>
                  <a:tcPr marL="8304" marR="8304" marT="83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hlinkClick r:id="rId4"/>
                        </a:rPr>
                        <a:t>Hazard Communication/Globally Harmonized System (GHS)</a:t>
                      </a:r>
                      <a:endParaRPr lang="en-US" sz="1000" b="0" i="0" u="none" strike="noStrike">
                        <a:solidFill>
                          <a:srgbClr val="000000"/>
                        </a:solidFill>
                        <a:effectLst/>
                        <a:latin typeface="Aptos Display" panose="020B0004020202020204" pitchFamily="34" charset="0"/>
                      </a:endParaRPr>
                    </a:p>
                  </a:txBody>
                  <a:tcPr marL="8304" marR="8304" marT="83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rPr>
                        <a:t>1:00 - 2:30 pm</a:t>
                      </a:r>
                    </a:p>
                  </a:txBody>
                  <a:tcPr marL="8304" marR="8304" marT="830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33000495"/>
                  </a:ext>
                </a:extLst>
              </a:tr>
              <a:tr h="193322">
                <a:tc>
                  <a:txBody>
                    <a:bodyPr/>
                    <a:lstStyle/>
                    <a:p>
                      <a:pPr algn="ctr" fontAlgn="t"/>
                      <a:r>
                        <a:rPr lang="en-US" sz="1000" b="0" i="0" u="none" strike="noStrike">
                          <a:solidFill>
                            <a:srgbClr val="000000"/>
                          </a:solidFill>
                          <a:effectLst/>
                          <a:latin typeface="Aptos Display" panose="020B0004020202020204" pitchFamily="34" charset="0"/>
                        </a:rPr>
                        <a:t>7/11/2025</a:t>
                      </a:r>
                    </a:p>
                  </a:txBody>
                  <a:tcPr marL="8304" marR="8304" marT="83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hlinkClick r:id="rId5"/>
                        </a:rPr>
                        <a:t>Personal Protective Equipment</a:t>
                      </a:r>
                      <a:endParaRPr lang="en-US" sz="1000" b="0" i="0" u="none" strike="noStrike">
                        <a:solidFill>
                          <a:srgbClr val="000000"/>
                        </a:solidFill>
                        <a:effectLst/>
                        <a:latin typeface="Aptos Display" panose="020B0004020202020204" pitchFamily="34" charset="0"/>
                      </a:endParaRPr>
                    </a:p>
                  </a:txBody>
                  <a:tcPr marL="8304" marR="8304" marT="83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rPr>
                        <a:t>8:30 - 10:30 am</a:t>
                      </a:r>
                    </a:p>
                  </a:txBody>
                  <a:tcPr marL="8304" marR="8304" marT="830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00843313"/>
                  </a:ext>
                </a:extLst>
              </a:tr>
              <a:tr h="193322">
                <a:tc>
                  <a:txBody>
                    <a:bodyPr/>
                    <a:lstStyle/>
                    <a:p>
                      <a:pPr algn="ctr" fontAlgn="t"/>
                      <a:r>
                        <a:rPr lang="en-US" sz="1000" b="0" i="0" u="none" strike="noStrike">
                          <a:solidFill>
                            <a:srgbClr val="000000"/>
                          </a:solidFill>
                          <a:effectLst/>
                          <a:latin typeface="Aptos Display" panose="020B0004020202020204" pitchFamily="34" charset="0"/>
                        </a:rPr>
                        <a:t>7/11/2025</a:t>
                      </a:r>
                    </a:p>
                  </a:txBody>
                  <a:tcPr marL="8304" marR="8304" marT="83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hlinkClick r:id="rId6"/>
                        </a:rPr>
                        <a:t>Fire Safety</a:t>
                      </a:r>
                      <a:endParaRPr lang="en-US" sz="1000" b="0" i="0" u="none" strike="noStrike">
                        <a:solidFill>
                          <a:srgbClr val="000000"/>
                        </a:solidFill>
                        <a:effectLst/>
                        <a:latin typeface="Aptos Display" panose="020B0004020202020204" pitchFamily="34" charset="0"/>
                      </a:endParaRPr>
                    </a:p>
                  </a:txBody>
                  <a:tcPr marL="8304" marR="8304" marT="83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rPr>
                        <a:t>11:00 - 12:00 pm</a:t>
                      </a:r>
                    </a:p>
                  </a:txBody>
                  <a:tcPr marL="8304" marR="8304" marT="830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1276600"/>
                  </a:ext>
                </a:extLst>
              </a:tr>
              <a:tr h="193322">
                <a:tc>
                  <a:txBody>
                    <a:bodyPr/>
                    <a:lstStyle/>
                    <a:p>
                      <a:pPr algn="ctr" fontAlgn="t"/>
                      <a:r>
                        <a:rPr lang="en-US" sz="1000" b="0" i="0" u="none" strike="noStrike">
                          <a:solidFill>
                            <a:srgbClr val="000000"/>
                          </a:solidFill>
                          <a:effectLst/>
                          <a:latin typeface="Aptos Display" panose="020B0004020202020204" pitchFamily="34" charset="0"/>
                        </a:rPr>
                        <a:t>7/14/2025</a:t>
                      </a:r>
                    </a:p>
                  </a:txBody>
                  <a:tcPr marL="8304" marR="8304" marT="83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hlinkClick r:id="rId7"/>
                        </a:rPr>
                        <a:t>Mower Safety</a:t>
                      </a:r>
                      <a:endParaRPr lang="en-US" sz="1000" b="0" i="0" u="none" strike="noStrike">
                        <a:solidFill>
                          <a:srgbClr val="000000"/>
                        </a:solidFill>
                        <a:effectLst/>
                        <a:latin typeface="Aptos Display" panose="020B0004020202020204" pitchFamily="34" charset="0"/>
                      </a:endParaRPr>
                    </a:p>
                  </a:txBody>
                  <a:tcPr marL="8304" marR="8304" marT="83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rPr>
                        <a:t>8:30 - 9:30 am</a:t>
                      </a:r>
                    </a:p>
                  </a:txBody>
                  <a:tcPr marL="8304" marR="8304" marT="830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92830285"/>
                  </a:ext>
                </a:extLst>
              </a:tr>
              <a:tr h="193322">
                <a:tc>
                  <a:txBody>
                    <a:bodyPr/>
                    <a:lstStyle/>
                    <a:p>
                      <a:pPr algn="ctr" fontAlgn="t"/>
                      <a:r>
                        <a:rPr lang="en-US" sz="1000" b="0" i="0" u="none" strike="noStrike">
                          <a:solidFill>
                            <a:srgbClr val="000000"/>
                          </a:solidFill>
                          <a:effectLst/>
                          <a:latin typeface="Aptos Display" panose="020B0004020202020204" pitchFamily="34" charset="0"/>
                        </a:rPr>
                        <a:t>7/14/2025</a:t>
                      </a:r>
                    </a:p>
                  </a:txBody>
                  <a:tcPr marL="8304" marR="8304" marT="83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hlinkClick r:id="rId8"/>
                        </a:rPr>
                        <a:t>Shop and Tool Safety</a:t>
                      </a:r>
                      <a:endParaRPr lang="en-US" sz="1000" b="0" i="0" u="none" strike="noStrike">
                        <a:solidFill>
                          <a:srgbClr val="000000"/>
                        </a:solidFill>
                        <a:effectLst/>
                        <a:latin typeface="Aptos Display" panose="020B0004020202020204" pitchFamily="34" charset="0"/>
                      </a:endParaRPr>
                    </a:p>
                  </a:txBody>
                  <a:tcPr marL="8304" marR="8304" marT="83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rPr>
                        <a:t>10:00 - 11:00 am</a:t>
                      </a:r>
                    </a:p>
                  </a:txBody>
                  <a:tcPr marL="8304" marR="8304" marT="830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3614931"/>
                  </a:ext>
                </a:extLst>
              </a:tr>
              <a:tr h="193322">
                <a:tc>
                  <a:txBody>
                    <a:bodyPr/>
                    <a:lstStyle/>
                    <a:p>
                      <a:pPr algn="ctr" fontAlgn="t"/>
                      <a:r>
                        <a:rPr lang="en-US" sz="1000" b="0" i="0" u="none" strike="noStrike">
                          <a:solidFill>
                            <a:srgbClr val="000000"/>
                          </a:solidFill>
                          <a:effectLst/>
                          <a:latin typeface="Aptos Display" panose="020B0004020202020204" pitchFamily="34" charset="0"/>
                        </a:rPr>
                        <a:t>7/14/2025</a:t>
                      </a:r>
                    </a:p>
                  </a:txBody>
                  <a:tcPr marL="8304" marR="8304" marT="83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hlinkClick r:id="rId9"/>
                        </a:rPr>
                        <a:t>Lock Out/Tag Out (Control of Hazardous Energy)</a:t>
                      </a:r>
                      <a:endParaRPr lang="en-US" sz="1000" b="0" i="0" u="none" strike="noStrike">
                        <a:solidFill>
                          <a:srgbClr val="000000"/>
                        </a:solidFill>
                        <a:effectLst/>
                        <a:latin typeface="Aptos Display" panose="020B0004020202020204" pitchFamily="34" charset="0"/>
                      </a:endParaRPr>
                    </a:p>
                  </a:txBody>
                  <a:tcPr marL="8304" marR="8304" marT="83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rPr>
                        <a:t>1:00 - 3:00 pm</a:t>
                      </a:r>
                    </a:p>
                  </a:txBody>
                  <a:tcPr marL="8304" marR="8304" marT="830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33240173"/>
                  </a:ext>
                </a:extLst>
              </a:tr>
              <a:tr h="193322">
                <a:tc>
                  <a:txBody>
                    <a:bodyPr/>
                    <a:lstStyle/>
                    <a:p>
                      <a:pPr algn="ctr" fontAlgn="t"/>
                      <a:r>
                        <a:rPr lang="en-US" sz="1000" b="0" i="0" u="none" strike="noStrike">
                          <a:solidFill>
                            <a:srgbClr val="000000"/>
                          </a:solidFill>
                          <a:effectLst/>
                          <a:latin typeface="Aptos Display" panose="020B0004020202020204" pitchFamily="34" charset="0"/>
                        </a:rPr>
                        <a:t>7/15/2025</a:t>
                      </a:r>
                    </a:p>
                  </a:txBody>
                  <a:tcPr marL="8304" marR="8304" marT="83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hlinkClick r:id="rId10"/>
                        </a:rPr>
                        <a:t>Back Safety/Material Handling</a:t>
                      </a:r>
                      <a:endParaRPr lang="en-US" sz="1000" b="0" i="0" u="none" strike="noStrike">
                        <a:solidFill>
                          <a:srgbClr val="000000"/>
                        </a:solidFill>
                        <a:effectLst/>
                        <a:latin typeface="Aptos Display" panose="020B0004020202020204" pitchFamily="34" charset="0"/>
                      </a:endParaRPr>
                    </a:p>
                  </a:txBody>
                  <a:tcPr marL="8304" marR="8304" marT="83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rPr>
                        <a:t>9:00 - 10:00 am</a:t>
                      </a:r>
                    </a:p>
                  </a:txBody>
                  <a:tcPr marL="8304" marR="8304" marT="830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1629015"/>
                  </a:ext>
                </a:extLst>
              </a:tr>
              <a:tr h="193322">
                <a:tc>
                  <a:txBody>
                    <a:bodyPr/>
                    <a:lstStyle/>
                    <a:p>
                      <a:pPr algn="ctr" fontAlgn="t"/>
                      <a:r>
                        <a:rPr lang="en-US" sz="1000" b="0" i="0" u="none" strike="noStrike">
                          <a:solidFill>
                            <a:srgbClr val="000000"/>
                          </a:solidFill>
                          <a:effectLst/>
                          <a:latin typeface="Aptos Display" panose="020B0004020202020204" pitchFamily="34" charset="0"/>
                        </a:rPr>
                        <a:t>7/17/2025</a:t>
                      </a:r>
                    </a:p>
                  </a:txBody>
                  <a:tcPr marL="8304" marR="8304" marT="83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hlinkClick r:id="rId11"/>
                        </a:rPr>
                        <a:t>Bloodborne Pathogens</a:t>
                      </a:r>
                      <a:endParaRPr lang="en-US" sz="1000" b="0" i="0" u="none" strike="noStrike">
                        <a:solidFill>
                          <a:srgbClr val="000000"/>
                        </a:solidFill>
                        <a:effectLst/>
                        <a:latin typeface="Aptos Display" panose="020B0004020202020204" pitchFamily="34" charset="0"/>
                      </a:endParaRPr>
                    </a:p>
                  </a:txBody>
                  <a:tcPr marL="8304" marR="8304" marT="83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rPr>
                        <a:t>7:30 - 8:30 am</a:t>
                      </a:r>
                    </a:p>
                  </a:txBody>
                  <a:tcPr marL="8304" marR="8304" marT="830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28441942"/>
                  </a:ext>
                </a:extLst>
              </a:tr>
              <a:tr h="193322">
                <a:tc>
                  <a:txBody>
                    <a:bodyPr/>
                    <a:lstStyle/>
                    <a:p>
                      <a:pPr algn="ctr" fontAlgn="t"/>
                      <a:r>
                        <a:rPr lang="en-US" sz="1000" b="0" i="0" u="none" strike="noStrike">
                          <a:solidFill>
                            <a:srgbClr val="000000"/>
                          </a:solidFill>
                          <a:effectLst/>
                          <a:latin typeface="Aptos Display" panose="020B0004020202020204" pitchFamily="34" charset="0"/>
                        </a:rPr>
                        <a:t>7/17/2025</a:t>
                      </a:r>
                    </a:p>
                  </a:txBody>
                  <a:tcPr marL="8304" marR="8304" marT="83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hlinkClick r:id="rId12"/>
                        </a:rPr>
                        <a:t>Asbestos Awareness</a:t>
                      </a:r>
                      <a:endParaRPr lang="en-US" sz="1000" b="0" i="0" u="none" strike="noStrike">
                        <a:solidFill>
                          <a:srgbClr val="000000"/>
                        </a:solidFill>
                        <a:effectLst/>
                        <a:latin typeface="Aptos Display" panose="020B0004020202020204" pitchFamily="34" charset="0"/>
                      </a:endParaRPr>
                    </a:p>
                  </a:txBody>
                  <a:tcPr marL="8304" marR="8304" marT="83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rPr>
                        <a:t>9:00 - 11:00 am</a:t>
                      </a:r>
                    </a:p>
                  </a:txBody>
                  <a:tcPr marL="8304" marR="8304" marT="830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95269140"/>
                  </a:ext>
                </a:extLst>
              </a:tr>
              <a:tr h="193322">
                <a:tc>
                  <a:txBody>
                    <a:bodyPr/>
                    <a:lstStyle/>
                    <a:p>
                      <a:pPr algn="ctr" fontAlgn="t"/>
                      <a:r>
                        <a:rPr lang="en-US" sz="1000" b="0" i="0" u="none" strike="noStrike">
                          <a:solidFill>
                            <a:srgbClr val="000000"/>
                          </a:solidFill>
                          <a:effectLst/>
                          <a:latin typeface="Aptos Display" panose="020B0004020202020204" pitchFamily="34" charset="0"/>
                        </a:rPr>
                        <a:t>7/17/2025</a:t>
                      </a:r>
                    </a:p>
                  </a:txBody>
                  <a:tcPr marL="8304" marR="8304" marT="83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hlinkClick r:id="rId13"/>
                        </a:rPr>
                        <a:t>Hazard Communication/Globally Harmonized System (GHS)</a:t>
                      </a:r>
                      <a:endParaRPr lang="en-US" sz="1000" b="0" i="0" u="none" strike="noStrike">
                        <a:solidFill>
                          <a:srgbClr val="000000"/>
                        </a:solidFill>
                        <a:effectLst/>
                        <a:latin typeface="Aptos Display" panose="020B0004020202020204" pitchFamily="34" charset="0"/>
                      </a:endParaRPr>
                    </a:p>
                  </a:txBody>
                  <a:tcPr marL="8304" marR="8304" marT="83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rPr>
                        <a:t>1:00 - 2:30 pm</a:t>
                      </a:r>
                    </a:p>
                  </a:txBody>
                  <a:tcPr marL="8304" marR="8304" marT="830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47272828"/>
                  </a:ext>
                </a:extLst>
              </a:tr>
              <a:tr h="193322">
                <a:tc>
                  <a:txBody>
                    <a:bodyPr/>
                    <a:lstStyle/>
                    <a:p>
                      <a:pPr algn="ctr" fontAlgn="t"/>
                      <a:r>
                        <a:rPr lang="en-US" sz="1000" b="0" i="0" u="none" strike="noStrike">
                          <a:solidFill>
                            <a:srgbClr val="000000"/>
                          </a:solidFill>
                          <a:effectLst/>
                          <a:latin typeface="Aptos Display" panose="020B0004020202020204" pitchFamily="34" charset="0"/>
                        </a:rPr>
                        <a:t>7/22/2025</a:t>
                      </a:r>
                    </a:p>
                  </a:txBody>
                  <a:tcPr marL="8304" marR="8304" marT="83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hlinkClick r:id="rId14"/>
                        </a:rPr>
                        <a:t>HazMat Awareness with Hazard Communication/Globally Harmonized System (GHS)</a:t>
                      </a:r>
                      <a:endParaRPr lang="en-US" sz="1000" b="0" i="0" u="none" strike="noStrike">
                        <a:solidFill>
                          <a:srgbClr val="000000"/>
                        </a:solidFill>
                        <a:effectLst/>
                        <a:latin typeface="Aptos Display" panose="020B0004020202020204" pitchFamily="34" charset="0"/>
                      </a:endParaRPr>
                    </a:p>
                  </a:txBody>
                  <a:tcPr marL="8304" marR="8304" marT="83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rPr>
                        <a:t>8:30 - 11:30 am</a:t>
                      </a:r>
                    </a:p>
                  </a:txBody>
                  <a:tcPr marL="8304" marR="8304" marT="830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07479271"/>
                  </a:ext>
                </a:extLst>
              </a:tr>
              <a:tr h="193322">
                <a:tc>
                  <a:txBody>
                    <a:bodyPr/>
                    <a:lstStyle/>
                    <a:p>
                      <a:pPr algn="ctr" fontAlgn="t"/>
                      <a:r>
                        <a:rPr lang="en-US" sz="1000" b="0" i="0" u="none" strike="noStrike">
                          <a:solidFill>
                            <a:srgbClr val="000000"/>
                          </a:solidFill>
                          <a:effectLst/>
                          <a:latin typeface="Aptos Display" panose="020B0004020202020204" pitchFamily="34" charset="0"/>
                        </a:rPr>
                        <a:t>7/22/2025</a:t>
                      </a:r>
                    </a:p>
                  </a:txBody>
                  <a:tcPr marL="8304" marR="8304" marT="83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hlinkClick r:id="rId15"/>
                        </a:rPr>
                        <a:t>Fire Extinguisher Safety</a:t>
                      </a:r>
                      <a:endParaRPr lang="en-US" sz="1000" b="0" i="0" u="none" strike="noStrike">
                        <a:solidFill>
                          <a:srgbClr val="000000"/>
                        </a:solidFill>
                        <a:effectLst/>
                        <a:latin typeface="Aptos Display" panose="020B0004020202020204" pitchFamily="34" charset="0"/>
                      </a:endParaRPr>
                    </a:p>
                  </a:txBody>
                  <a:tcPr marL="8304" marR="8304" marT="83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rPr>
                        <a:t>1:00 - 2:00 pm</a:t>
                      </a:r>
                    </a:p>
                  </a:txBody>
                  <a:tcPr marL="8304" marR="8304" marT="830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05893809"/>
                  </a:ext>
                </a:extLst>
              </a:tr>
              <a:tr h="193322">
                <a:tc>
                  <a:txBody>
                    <a:bodyPr/>
                    <a:lstStyle/>
                    <a:p>
                      <a:pPr algn="ctr" fontAlgn="t"/>
                      <a:r>
                        <a:rPr lang="en-US" sz="1000" b="0" i="0" u="none" strike="noStrike">
                          <a:solidFill>
                            <a:srgbClr val="000000"/>
                          </a:solidFill>
                          <a:effectLst/>
                          <a:latin typeface="Aptos Display" panose="020B0004020202020204" pitchFamily="34" charset="0"/>
                        </a:rPr>
                        <a:t>7/23/2025</a:t>
                      </a:r>
                    </a:p>
                  </a:txBody>
                  <a:tcPr marL="8304" marR="8304" marT="83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hlinkClick r:id="rId16"/>
                        </a:rPr>
                        <a:t>Personal Protective Equipment</a:t>
                      </a:r>
                      <a:endParaRPr lang="en-US" sz="1000" b="0" i="0" u="none" strike="noStrike">
                        <a:solidFill>
                          <a:srgbClr val="000000"/>
                        </a:solidFill>
                        <a:effectLst/>
                        <a:latin typeface="Aptos Display" panose="020B0004020202020204" pitchFamily="34" charset="0"/>
                      </a:endParaRPr>
                    </a:p>
                  </a:txBody>
                  <a:tcPr marL="8304" marR="8304" marT="83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rPr>
                        <a:t>10:00 - 12:00 pm</a:t>
                      </a:r>
                    </a:p>
                  </a:txBody>
                  <a:tcPr marL="8304" marR="8304" marT="830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61469650"/>
                  </a:ext>
                </a:extLst>
              </a:tr>
              <a:tr h="193322">
                <a:tc>
                  <a:txBody>
                    <a:bodyPr/>
                    <a:lstStyle/>
                    <a:p>
                      <a:pPr algn="ctr" fontAlgn="t"/>
                      <a:r>
                        <a:rPr lang="en-US" sz="1000" b="0" i="0" u="none" strike="noStrike">
                          <a:solidFill>
                            <a:srgbClr val="000000"/>
                          </a:solidFill>
                          <a:effectLst/>
                          <a:latin typeface="Aptos Display" panose="020B0004020202020204" pitchFamily="34" charset="0"/>
                        </a:rPr>
                        <a:t>7/24/2025</a:t>
                      </a:r>
                    </a:p>
                  </a:txBody>
                  <a:tcPr marL="8304" marR="8304" marT="83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hlinkClick r:id="rId17"/>
                        </a:rPr>
                        <a:t>Ladder Safety/Walking &amp; Working Surfaces</a:t>
                      </a:r>
                      <a:endParaRPr lang="en-US" sz="1000" b="0" i="0" u="none" strike="noStrike">
                        <a:solidFill>
                          <a:srgbClr val="000000"/>
                        </a:solidFill>
                        <a:effectLst/>
                        <a:latin typeface="Aptos Display" panose="020B0004020202020204" pitchFamily="34" charset="0"/>
                      </a:endParaRPr>
                    </a:p>
                  </a:txBody>
                  <a:tcPr marL="8304" marR="8304" marT="83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rPr>
                        <a:t>8:00 - 10:00 am</a:t>
                      </a:r>
                    </a:p>
                  </a:txBody>
                  <a:tcPr marL="8304" marR="8304" marT="830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18721223"/>
                  </a:ext>
                </a:extLst>
              </a:tr>
              <a:tr h="193322">
                <a:tc>
                  <a:txBody>
                    <a:bodyPr/>
                    <a:lstStyle/>
                    <a:p>
                      <a:pPr algn="ctr" fontAlgn="t"/>
                      <a:r>
                        <a:rPr lang="en-US" sz="1000" b="0" i="0" u="none" strike="noStrike">
                          <a:solidFill>
                            <a:srgbClr val="000000"/>
                          </a:solidFill>
                          <a:effectLst/>
                          <a:latin typeface="Aptos Display" panose="020B0004020202020204" pitchFamily="34" charset="0"/>
                        </a:rPr>
                        <a:t>7/24/2025</a:t>
                      </a:r>
                    </a:p>
                  </a:txBody>
                  <a:tcPr marL="8304" marR="8304" marT="83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hlinkClick r:id="rId18"/>
                        </a:rPr>
                        <a:t>Fire Safety</a:t>
                      </a:r>
                      <a:endParaRPr lang="en-US" sz="1000" b="0" i="0" u="none" strike="noStrike">
                        <a:solidFill>
                          <a:srgbClr val="000000"/>
                        </a:solidFill>
                        <a:effectLst/>
                        <a:latin typeface="Aptos Display" panose="020B0004020202020204" pitchFamily="34" charset="0"/>
                      </a:endParaRPr>
                    </a:p>
                  </a:txBody>
                  <a:tcPr marL="8304" marR="8304" marT="83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rPr>
                        <a:t>10:30 - 11:30 am</a:t>
                      </a:r>
                    </a:p>
                  </a:txBody>
                  <a:tcPr marL="8304" marR="8304" marT="830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5335334"/>
                  </a:ext>
                </a:extLst>
              </a:tr>
              <a:tr h="193322">
                <a:tc>
                  <a:txBody>
                    <a:bodyPr/>
                    <a:lstStyle/>
                    <a:p>
                      <a:pPr algn="ctr" fontAlgn="t"/>
                      <a:r>
                        <a:rPr lang="en-US" sz="1000" b="0" i="0" u="none" strike="noStrike">
                          <a:solidFill>
                            <a:srgbClr val="000000"/>
                          </a:solidFill>
                          <a:effectLst/>
                          <a:latin typeface="Aptos Display" panose="020B0004020202020204" pitchFamily="34" charset="0"/>
                        </a:rPr>
                        <a:t>7/25/2025</a:t>
                      </a:r>
                    </a:p>
                  </a:txBody>
                  <a:tcPr marL="8304" marR="8304" marT="83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hlinkClick r:id="rId19"/>
                        </a:rPr>
                        <a:t>Hazard Communication/Globally Harmonized System (GHS)</a:t>
                      </a:r>
                      <a:endParaRPr lang="en-US" sz="1000" b="0" i="0" u="none" strike="noStrike">
                        <a:solidFill>
                          <a:srgbClr val="000000"/>
                        </a:solidFill>
                        <a:effectLst/>
                        <a:latin typeface="Aptos Display" panose="020B0004020202020204" pitchFamily="34" charset="0"/>
                      </a:endParaRPr>
                    </a:p>
                  </a:txBody>
                  <a:tcPr marL="8304" marR="8304" marT="83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rPr>
                        <a:t>8:30 - 10:00 am</a:t>
                      </a:r>
                    </a:p>
                  </a:txBody>
                  <a:tcPr marL="8304" marR="8304" marT="830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34436377"/>
                  </a:ext>
                </a:extLst>
              </a:tr>
              <a:tr h="193322">
                <a:tc>
                  <a:txBody>
                    <a:bodyPr/>
                    <a:lstStyle/>
                    <a:p>
                      <a:pPr algn="ctr" fontAlgn="t"/>
                      <a:r>
                        <a:rPr lang="en-US" sz="1000" b="0" i="0" u="none" strike="noStrike">
                          <a:solidFill>
                            <a:srgbClr val="000000"/>
                          </a:solidFill>
                          <a:effectLst/>
                          <a:latin typeface="Aptos Display" panose="020B0004020202020204" pitchFamily="34" charset="0"/>
                        </a:rPr>
                        <a:t>7/25/2025</a:t>
                      </a:r>
                    </a:p>
                  </a:txBody>
                  <a:tcPr marL="8304" marR="8304" marT="83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hlinkClick r:id="rId20"/>
                        </a:rPr>
                        <a:t>Bloodborne Pathogens</a:t>
                      </a:r>
                      <a:endParaRPr lang="en-US" sz="1000" b="0" i="0" u="none" strike="noStrike">
                        <a:solidFill>
                          <a:srgbClr val="000000"/>
                        </a:solidFill>
                        <a:effectLst/>
                        <a:latin typeface="Aptos Display" panose="020B0004020202020204" pitchFamily="34" charset="0"/>
                      </a:endParaRPr>
                    </a:p>
                  </a:txBody>
                  <a:tcPr marL="8304" marR="8304" marT="83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rPr>
                        <a:t>10:30 - 11:30 am</a:t>
                      </a:r>
                    </a:p>
                  </a:txBody>
                  <a:tcPr marL="8304" marR="8304" marT="830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65821081"/>
                  </a:ext>
                </a:extLst>
              </a:tr>
              <a:tr h="193322">
                <a:tc>
                  <a:txBody>
                    <a:bodyPr/>
                    <a:lstStyle/>
                    <a:p>
                      <a:pPr algn="ctr" fontAlgn="t"/>
                      <a:r>
                        <a:rPr lang="en-US" sz="1000" b="0" i="0" u="none" strike="noStrike">
                          <a:solidFill>
                            <a:srgbClr val="000000"/>
                          </a:solidFill>
                          <a:effectLst/>
                          <a:latin typeface="Aptos Display" panose="020B0004020202020204" pitchFamily="34" charset="0"/>
                        </a:rPr>
                        <a:t>7/29/2025</a:t>
                      </a:r>
                    </a:p>
                  </a:txBody>
                  <a:tcPr marL="8304" marR="8304" marT="83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hlinkClick r:id="rId21"/>
                        </a:rPr>
                        <a:t>Chainsaw Safety</a:t>
                      </a:r>
                      <a:endParaRPr lang="en-US" sz="1000" b="0" i="0" u="none" strike="noStrike">
                        <a:solidFill>
                          <a:srgbClr val="000000"/>
                        </a:solidFill>
                        <a:effectLst/>
                        <a:latin typeface="Aptos Display" panose="020B0004020202020204" pitchFamily="34" charset="0"/>
                      </a:endParaRPr>
                    </a:p>
                  </a:txBody>
                  <a:tcPr marL="8304" marR="8304" marT="83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rPr>
                        <a:t>1:00 - 2:00 pm</a:t>
                      </a:r>
                    </a:p>
                  </a:txBody>
                  <a:tcPr marL="8304" marR="8304" marT="830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490421"/>
                  </a:ext>
                </a:extLst>
              </a:tr>
              <a:tr h="193322">
                <a:tc>
                  <a:txBody>
                    <a:bodyPr/>
                    <a:lstStyle/>
                    <a:p>
                      <a:pPr algn="ctr" fontAlgn="t"/>
                      <a:r>
                        <a:rPr lang="en-US" sz="1000" b="0" i="0" u="none" strike="noStrike">
                          <a:solidFill>
                            <a:srgbClr val="000000"/>
                          </a:solidFill>
                          <a:effectLst/>
                          <a:latin typeface="Aptos Display" panose="020B0004020202020204" pitchFamily="34" charset="0"/>
                        </a:rPr>
                        <a:t>7/30/2025</a:t>
                      </a:r>
                    </a:p>
                  </a:txBody>
                  <a:tcPr marL="8304" marR="8304" marT="83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hlinkClick r:id="rId22"/>
                        </a:rPr>
                        <a:t>Lock Out/Tag Out (Control of Hazardous Energy)</a:t>
                      </a:r>
                      <a:endParaRPr lang="en-US" sz="1000" b="0" i="0" u="none" strike="noStrike">
                        <a:solidFill>
                          <a:srgbClr val="000000"/>
                        </a:solidFill>
                        <a:effectLst/>
                        <a:latin typeface="Aptos Display" panose="020B0004020202020204" pitchFamily="34" charset="0"/>
                      </a:endParaRPr>
                    </a:p>
                  </a:txBody>
                  <a:tcPr marL="8304" marR="8304" marT="83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rPr>
                        <a:t>8:30 - 10:30 am</a:t>
                      </a:r>
                    </a:p>
                  </a:txBody>
                  <a:tcPr marL="8304" marR="8304" marT="830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2625897"/>
                  </a:ext>
                </a:extLst>
              </a:tr>
              <a:tr h="193322">
                <a:tc>
                  <a:txBody>
                    <a:bodyPr/>
                    <a:lstStyle/>
                    <a:p>
                      <a:pPr algn="ctr" fontAlgn="t"/>
                      <a:r>
                        <a:rPr lang="en-US" sz="1000" b="0" i="0" u="none" strike="noStrike">
                          <a:solidFill>
                            <a:srgbClr val="000000"/>
                          </a:solidFill>
                          <a:effectLst/>
                          <a:latin typeface="Aptos Display" panose="020B0004020202020204" pitchFamily="34" charset="0"/>
                        </a:rPr>
                        <a:t>7/30/2025</a:t>
                      </a:r>
                    </a:p>
                  </a:txBody>
                  <a:tcPr marL="8304" marR="8304" marT="83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hlinkClick r:id="rId23"/>
                        </a:rPr>
                        <a:t>Mower Safety</a:t>
                      </a:r>
                      <a:endParaRPr lang="en-US" sz="1000" b="0" i="0" u="none" strike="noStrike">
                        <a:solidFill>
                          <a:srgbClr val="000000"/>
                        </a:solidFill>
                        <a:effectLst/>
                        <a:latin typeface="Aptos Display" panose="020B0004020202020204" pitchFamily="34" charset="0"/>
                      </a:endParaRPr>
                    </a:p>
                  </a:txBody>
                  <a:tcPr marL="8304" marR="8304" marT="83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rPr>
                        <a:t>11:00 - 12:00 pm</a:t>
                      </a:r>
                    </a:p>
                  </a:txBody>
                  <a:tcPr marL="8304" marR="8304" marT="830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06157081"/>
                  </a:ext>
                </a:extLst>
              </a:tr>
              <a:tr h="193322">
                <a:tc>
                  <a:txBody>
                    <a:bodyPr/>
                    <a:lstStyle/>
                    <a:p>
                      <a:pPr algn="ctr" fontAlgn="t"/>
                      <a:r>
                        <a:rPr lang="en-US" sz="1000" b="0" i="0" u="none" strike="noStrike">
                          <a:solidFill>
                            <a:srgbClr val="000000"/>
                          </a:solidFill>
                          <a:effectLst/>
                          <a:latin typeface="Aptos Display" panose="020B0004020202020204" pitchFamily="34" charset="0"/>
                        </a:rPr>
                        <a:t>7/31/2025</a:t>
                      </a:r>
                    </a:p>
                  </a:txBody>
                  <a:tcPr marL="8304" marR="8304" marT="83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hlinkClick r:id="rId24"/>
                        </a:rPr>
                        <a:t>Fire Extinguisher Safety</a:t>
                      </a:r>
                      <a:endParaRPr lang="en-US" sz="1000" b="0" i="0" u="none" strike="noStrike">
                        <a:solidFill>
                          <a:srgbClr val="000000"/>
                        </a:solidFill>
                        <a:effectLst/>
                        <a:latin typeface="Aptos Display" panose="020B0004020202020204" pitchFamily="34" charset="0"/>
                      </a:endParaRPr>
                    </a:p>
                  </a:txBody>
                  <a:tcPr marL="8304" marR="8304" marT="83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rPr>
                        <a:t>8:30 - 9:30 am</a:t>
                      </a:r>
                    </a:p>
                  </a:txBody>
                  <a:tcPr marL="8304" marR="8304" marT="830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26900"/>
                  </a:ext>
                </a:extLst>
              </a:tr>
              <a:tr h="184117">
                <a:tc>
                  <a:txBody>
                    <a:bodyPr/>
                    <a:lstStyle/>
                    <a:p>
                      <a:pPr algn="ctr" fontAlgn="t"/>
                      <a:r>
                        <a:rPr lang="en-US" sz="1000" b="0" i="0" u="none" strike="noStrike">
                          <a:solidFill>
                            <a:srgbClr val="000000"/>
                          </a:solidFill>
                          <a:effectLst/>
                          <a:latin typeface="Aptos Display" panose="020B0004020202020204" pitchFamily="34" charset="0"/>
                        </a:rPr>
                        <a:t>7/31/2025</a:t>
                      </a:r>
                    </a:p>
                  </a:txBody>
                  <a:tcPr marL="8304" marR="8304" marT="83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Aptos Display" panose="020B0004020202020204" pitchFamily="34" charset="0"/>
                          <a:hlinkClick r:id="rId25"/>
                        </a:rPr>
                        <a:t>Fall Protection Awareness</a:t>
                      </a:r>
                      <a:endParaRPr lang="en-US" sz="1000" b="0" i="0" u="none" strike="noStrike">
                        <a:solidFill>
                          <a:srgbClr val="000000"/>
                        </a:solidFill>
                        <a:effectLst/>
                        <a:latin typeface="Aptos Display" panose="020B0004020202020204" pitchFamily="34" charset="0"/>
                      </a:endParaRPr>
                    </a:p>
                  </a:txBody>
                  <a:tcPr marL="8304" marR="8304" marT="83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dirty="0">
                          <a:solidFill>
                            <a:srgbClr val="000000"/>
                          </a:solidFill>
                          <a:effectLst/>
                          <a:latin typeface="Aptos Display" panose="020B0004020202020204" pitchFamily="34" charset="0"/>
                        </a:rPr>
                        <a:t>10:00 - 12:00 pm</a:t>
                      </a:r>
                    </a:p>
                  </a:txBody>
                  <a:tcPr marL="8304" marR="8304" marT="830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96696053"/>
                  </a:ext>
                </a:extLst>
              </a:tr>
            </a:tbl>
          </a:graphicData>
        </a:graphic>
      </p:graphicFrame>
    </p:spTree>
    <p:extLst>
      <p:ext uri="{BB962C8B-B14F-4D97-AF65-F5344CB8AC3E}">
        <p14:creationId xmlns:p14="http://schemas.microsoft.com/office/powerpoint/2010/main" val="316735069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53B46-A07D-EEF9-BD27-D66291579D8C}"/>
              </a:ext>
            </a:extLst>
          </p:cNvPr>
          <p:cNvSpPr>
            <a:spLocks noGrp="1"/>
          </p:cNvSpPr>
          <p:nvPr>
            <p:ph type="title"/>
          </p:nvPr>
        </p:nvSpPr>
        <p:spPr/>
        <p:txBody>
          <a:bodyPr/>
          <a:lstStyle/>
          <a:p>
            <a:r>
              <a:rPr lang="en-US" dirty="0"/>
              <a:t>Working with Unions</a:t>
            </a:r>
          </a:p>
        </p:txBody>
      </p:sp>
      <p:sp>
        <p:nvSpPr>
          <p:cNvPr id="3" name="Content Placeholder 2">
            <a:extLst>
              <a:ext uri="{FF2B5EF4-FFF2-40B4-BE49-F238E27FC236}">
                <a16:creationId xmlns:a16="http://schemas.microsoft.com/office/drawing/2014/main" id="{FDE026DA-F414-E4AB-3E59-5AE56748FF84}"/>
              </a:ext>
            </a:extLst>
          </p:cNvPr>
          <p:cNvSpPr>
            <a:spLocks noGrp="1"/>
          </p:cNvSpPr>
          <p:nvPr>
            <p:ph idx="1"/>
          </p:nvPr>
        </p:nvSpPr>
        <p:spPr/>
        <p:txBody>
          <a:bodyPr/>
          <a:lstStyle/>
          <a:p>
            <a:r>
              <a:rPr lang="en-US" dirty="0"/>
              <a:t>Chance for fresh start</a:t>
            </a:r>
          </a:p>
          <a:p>
            <a:r>
              <a:rPr lang="en-US" dirty="0"/>
              <a:t>Invite open dialogue, build relationships</a:t>
            </a:r>
          </a:p>
          <a:p>
            <a:r>
              <a:rPr lang="en-US" dirty="0"/>
              <a:t>Protect Member Rights</a:t>
            </a:r>
          </a:p>
          <a:p>
            <a:pPr lvl="1"/>
            <a:r>
              <a:rPr lang="en-US" dirty="0"/>
              <a:t>Weingarten Rights</a:t>
            </a:r>
          </a:p>
          <a:p>
            <a:r>
              <a:rPr lang="en-US" dirty="0"/>
              <a:t>Know Your Collective Bargaining Agreements</a:t>
            </a:r>
          </a:p>
          <a:p>
            <a:pPr lvl="1"/>
            <a:r>
              <a:rPr lang="en-US" dirty="0"/>
              <a:t>Length of workday, notice requirements, etc.</a:t>
            </a:r>
          </a:p>
          <a:p>
            <a:r>
              <a:rPr lang="en-US" dirty="0"/>
              <a:t>Avoid Anti-Union Animus</a:t>
            </a:r>
          </a:p>
          <a:p>
            <a:pPr marL="0" indent="0">
              <a:buNone/>
            </a:pPr>
            <a:endParaRPr lang="en-US" dirty="0"/>
          </a:p>
        </p:txBody>
      </p:sp>
      <p:sp>
        <p:nvSpPr>
          <p:cNvPr id="4" name="Slide Number Placeholder 3">
            <a:extLst>
              <a:ext uri="{FF2B5EF4-FFF2-40B4-BE49-F238E27FC236}">
                <a16:creationId xmlns:a16="http://schemas.microsoft.com/office/drawing/2014/main" id="{CD82CEB8-9EBC-CB05-2B90-9DC0F9EC4CD6}"/>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50</a:t>
            </a:fld>
            <a:endParaRPr lang="en-US" dirty="0">
              <a:solidFill>
                <a:prstClr val="black">
                  <a:tint val="75000"/>
                </a:prstClr>
              </a:solidFill>
            </a:endParaRPr>
          </a:p>
        </p:txBody>
      </p:sp>
    </p:spTree>
    <p:extLst>
      <p:ext uri="{BB962C8B-B14F-4D97-AF65-F5344CB8AC3E}">
        <p14:creationId xmlns:p14="http://schemas.microsoft.com/office/powerpoint/2010/main" val="12943967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Grp="1" noChangeArrowheads="1"/>
          </p:cNvSpPr>
          <p:nvPr>
            <p:ph type="title"/>
          </p:nvPr>
        </p:nvSpPr>
        <p:spPr>
          <a:xfrm>
            <a:off x="1981200" y="274638"/>
            <a:ext cx="8229600" cy="1143000"/>
          </a:xfrm>
        </p:spPr>
        <p:txBody>
          <a:bodyPr/>
          <a:lstStyle/>
          <a:p>
            <a:r>
              <a:rPr lang="en-US" dirty="0"/>
              <a:t>Weingarten Rights</a:t>
            </a:r>
          </a:p>
        </p:txBody>
      </p:sp>
      <p:sp>
        <p:nvSpPr>
          <p:cNvPr id="38915" name="Rectangle 3"/>
          <p:cNvSpPr>
            <a:spLocks noGrp="1"/>
          </p:cNvSpPr>
          <p:nvPr>
            <p:ph idx="1"/>
          </p:nvPr>
        </p:nvSpPr>
        <p:spPr>
          <a:xfrm>
            <a:off x="1981200" y="1600201"/>
            <a:ext cx="8229600" cy="4525963"/>
          </a:xfrm>
        </p:spPr>
        <p:txBody>
          <a:bodyPr>
            <a:normAutofit/>
          </a:bodyPr>
          <a:lstStyle/>
          <a:p>
            <a:pPr lvl="1"/>
            <a:r>
              <a:rPr lang="en-US" altLang="en-US" dirty="0"/>
              <a:t>An employee’s right to representation in an interview applies to situations where the employee reasonably believes the investigation at the interview will result in disciplinary action.</a:t>
            </a:r>
          </a:p>
          <a:p>
            <a:pPr lvl="1"/>
            <a:endParaRPr lang="en-US" altLang="en-US" dirty="0"/>
          </a:p>
          <a:p>
            <a:pPr lvl="1"/>
            <a:r>
              <a:rPr lang="en-US" altLang="en-US" dirty="0"/>
              <a:t>An investigatory interview is one in which a supervisor questions an employee to obtain information which could be used on a basis for discipline or asks an employee to defend his/her conduct.</a:t>
            </a:r>
          </a:p>
        </p:txBody>
      </p:sp>
      <p:sp>
        <p:nvSpPr>
          <p:cNvPr id="3" name="Slide Number Placeholder 2"/>
          <p:cNvSpPr>
            <a:spLocks noGrp="1"/>
          </p:cNvSpPr>
          <p:nvPr>
            <p:ph type="sldNum" sz="quarter" idx="12"/>
          </p:nvPr>
        </p:nvSpPr>
        <p:spPr>
          <a:xfrm>
            <a:off x="8077200" y="6356351"/>
            <a:ext cx="2133600" cy="365125"/>
          </a:xfrm>
        </p:spPr>
        <p:txBody>
          <a:bodyPr/>
          <a:lstStyle/>
          <a:p>
            <a:fld id="{143A7637-1F04-4331-9555-351EB61975F6}" type="slidenum">
              <a:rPr lang="en-US" altLang="en-US" smtClean="0"/>
              <a:pPr/>
              <a:t>51</a:t>
            </a:fld>
            <a:endParaRPr lang="en-US" altLang="en-US" dirty="0"/>
          </a:p>
        </p:txBody>
      </p:sp>
    </p:spTree>
    <p:extLst>
      <p:ext uri="{BB962C8B-B14F-4D97-AF65-F5344CB8AC3E}">
        <p14:creationId xmlns:p14="http://schemas.microsoft.com/office/powerpoint/2010/main" val="36886062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30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89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8915">
                                            <p:txEl>
                                              <p:pRg st="2" end="2"/>
                                            </p:txEl>
                                          </p:spTgt>
                                        </p:tgtEl>
                                        <p:attrNameLst>
                                          <p:attrName>style.visibility</p:attrName>
                                        </p:attrNameLst>
                                      </p:cBhvr>
                                      <p:to>
                                        <p:strVal val="visible"/>
                                      </p:to>
                                    </p:set>
                                    <p:anim calcmode="lin" valueType="num">
                                      <p:cBhvr additive="base">
                                        <p:cTn id="13" dur="30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389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143000"/>
          </a:xfrm>
        </p:spPr>
        <p:txBody>
          <a:bodyPr/>
          <a:lstStyle/>
          <a:p>
            <a:r>
              <a:rPr lang="en-US" dirty="0"/>
              <a:t>Weingarten Rights</a:t>
            </a:r>
          </a:p>
        </p:txBody>
      </p:sp>
      <p:sp>
        <p:nvSpPr>
          <p:cNvPr id="39939" name="Rectangle 3"/>
          <p:cNvSpPr>
            <a:spLocks noGrp="1" noChangeArrowheads="1"/>
          </p:cNvSpPr>
          <p:nvPr>
            <p:ph idx="1"/>
          </p:nvPr>
        </p:nvSpPr>
        <p:spPr>
          <a:xfrm>
            <a:off x="1981200" y="1600201"/>
            <a:ext cx="8229600" cy="4525963"/>
          </a:xfrm>
        </p:spPr>
        <p:txBody>
          <a:bodyPr>
            <a:normAutofit lnSpcReduction="10000"/>
          </a:bodyPr>
          <a:lstStyle/>
          <a:p>
            <a:r>
              <a:rPr lang="en-US" altLang="en-US" dirty="0"/>
              <a:t>If the Supervisor denies the request and continues to ask questions, this is an unfair labor practice and the employee has a right to refuse to answer any questions.</a:t>
            </a:r>
          </a:p>
          <a:p>
            <a:endParaRPr lang="en-US" altLang="en-US" dirty="0"/>
          </a:p>
          <a:p>
            <a:r>
              <a:rPr lang="en-US" altLang="en-US" dirty="0"/>
              <a:t>The employee must clearly request representation before or during the interview in order to claim this right.</a:t>
            </a:r>
          </a:p>
          <a:p>
            <a:endParaRPr lang="en-US" altLang="en-US" dirty="0"/>
          </a:p>
          <a:p>
            <a:r>
              <a:rPr lang="en-US" altLang="en-US" dirty="0"/>
              <a:t>The employer/supervisor has no duty to inform the worker of this right.</a:t>
            </a:r>
          </a:p>
          <a:p>
            <a:endParaRPr lang="en-US" altLang="en-US" dirty="0"/>
          </a:p>
          <a:p>
            <a:endParaRPr lang="en-US" altLang="en-US" dirty="0"/>
          </a:p>
          <a:p>
            <a:endParaRPr lang="en-US" altLang="en-US" dirty="0"/>
          </a:p>
        </p:txBody>
      </p:sp>
      <p:sp>
        <p:nvSpPr>
          <p:cNvPr id="4" name="Slide Number Placeholder 3"/>
          <p:cNvSpPr>
            <a:spLocks noGrp="1"/>
          </p:cNvSpPr>
          <p:nvPr>
            <p:ph type="sldNum" sz="quarter" idx="12"/>
          </p:nvPr>
        </p:nvSpPr>
        <p:spPr>
          <a:xfrm>
            <a:off x="8077200" y="6356351"/>
            <a:ext cx="2133600" cy="365125"/>
          </a:xfrm>
        </p:spPr>
        <p:txBody>
          <a:bodyPr/>
          <a:lstStyle/>
          <a:p>
            <a:fld id="{A6A4E8DA-A582-4D93-B6E3-262302378C6F}" type="slidenum">
              <a:rPr lang="en-US" altLang="en-US" smtClean="0"/>
              <a:pPr/>
              <a:t>52</a:t>
            </a:fld>
            <a:endParaRPr lang="en-US" altLang="en-US" dirty="0"/>
          </a:p>
        </p:txBody>
      </p:sp>
    </p:spTree>
    <p:extLst>
      <p:ext uri="{BB962C8B-B14F-4D97-AF65-F5344CB8AC3E}">
        <p14:creationId xmlns:p14="http://schemas.microsoft.com/office/powerpoint/2010/main" val="35867279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additive="base">
                                        <p:cTn id="7" dur="30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99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9939">
                                            <p:txEl>
                                              <p:pRg st="2" end="2"/>
                                            </p:txEl>
                                          </p:spTgt>
                                        </p:tgtEl>
                                        <p:attrNameLst>
                                          <p:attrName>style.visibility</p:attrName>
                                        </p:attrNameLst>
                                      </p:cBhvr>
                                      <p:to>
                                        <p:strVal val="visible"/>
                                      </p:to>
                                    </p:set>
                                    <p:anim calcmode="lin" valueType="num">
                                      <p:cBhvr additive="base">
                                        <p:cTn id="13" dur="3000" fill="hold"/>
                                        <p:tgtEl>
                                          <p:spTgt spid="39939">
                                            <p:txEl>
                                              <p:pRg st="2" end="2"/>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399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9939">
                                            <p:txEl>
                                              <p:pRg st="4" end="4"/>
                                            </p:txEl>
                                          </p:spTgt>
                                        </p:tgtEl>
                                        <p:attrNameLst>
                                          <p:attrName>style.visibility</p:attrName>
                                        </p:attrNameLst>
                                      </p:cBhvr>
                                      <p:to>
                                        <p:strVal val="visible"/>
                                      </p:to>
                                    </p:set>
                                    <p:anim calcmode="lin" valueType="num">
                                      <p:cBhvr additive="base">
                                        <p:cTn id="19" dur="3000" fill="hold"/>
                                        <p:tgtEl>
                                          <p:spTgt spid="39939">
                                            <p:txEl>
                                              <p:pRg st="4" end="4"/>
                                            </p:txEl>
                                          </p:spTgt>
                                        </p:tgtEl>
                                        <p:attrNameLst>
                                          <p:attrName>ppt_x</p:attrName>
                                        </p:attrNameLst>
                                      </p:cBhvr>
                                      <p:tavLst>
                                        <p:tav tm="0">
                                          <p:val>
                                            <p:strVal val="#ppt_x"/>
                                          </p:val>
                                        </p:tav>
                                        <p:tav tm="100000">
                                          <p:val>
                                            <p:strVal val="#ppt_x"/>
                                          </p:val>
                                        </p:tav>
                                      </p:tavLst>
                                    </p:anim>
                                    <p:anim calcmode="lin" valueType="num">
                                      <p:cBhvr additive="base">
                                        <p:cTn id="20" dur="3000" fill="hold"/>
                                        <p:tgtEl>
                                          <p:spTgt spid="3993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rrowheads="1"/>
          </p:cNvSpPr>
          <p:nvPr>
            <p:ph type="title"/>
          </p:nvPr>
        </p:nvSpPr>
        <p:spPr>
          <a:xfrm>
            <a:off x="1676400" y="365127"/>
            <a:ext cx="8686800" cy="1325563"/>
          </a:xfrm>
        </p:spPr>
        <p:txBody>
          <a:bodyPr>
            <a:noAutofit/>
          </a:bodyPr>
          <a:lstStyle/>
          <a:p>
            <a:pPr>
              <a:defRPr/>
            </a:pPr>
            <a:r>
              <a:rPr lang="en-US" sz="2800" b="1" dirty="0"/>
              <a:t>Staff First Amendment Rights</a:t>
            </a:r>
            <a:br>
              <a:rPr lang="en-US" sz="2800" b="1" dirty="0"/>
            </a:br>
            <a:r>
              <a:rPr lang="en-US" sz="2800" b="1" i="1" dirty="0"/>
              <a:t>Pickering v. Board of Education, </a:t>
            </a:r>
            <a:r>
              <a:rPr lang="en-US" sz="2800" b="1" dirty="0"/>
              <a:t>391 U.S. 563 (1968)</a:t>
            </a:r>
            <a:endParaRPr lang="en-US" sz="2800" u="sng" dirty="0"/>
          </a:p>
        </p:txBody>
      </p:sp>
      <p:sp>
        <p:nvSpPr>
          <p:cNvPr id="53250" name="Rectangle 3"/>
          <p:cNvSpPr>
            <a:spLocks noGrp="1" noChangeArrowheads="1"/>
          </p:cNvSpPr>
          <p:nvPr>
            <p:ph idx="1"/>
          </p:nvPr>
        </p:nvSpPr>
        <p:spPr/>
        <p:txBody>
          <a:bodyPr>
            <a:normAutofit fontScale="85000" lnSpcReduction="20000"/>
          </a:bodyPr>
          <a:lstStyle/>
          <a:p>
            <a:pPr marL="0" indent="0" algn="ctr">
              <a:buNone/>
            </a:pPr>
            <a:endParaRPr lang="en-US" sz="3200" b="1" i="1" u="sng" dirty="0"/>
          </a:p>
          <a:p>
            <a:pPr marL="0" indent="0" algn="ctr">
              <a:buNone/>
            </a:pPr>
            <a:r>
              <a:rPr lang="en-US" sz="3200" b="1" i="1" u="sng" dirty="0"/>
              <a:t>Pickering</a:t>
            </a:r>
            <a:r>
              <a:rPr lang="en-US" sz="3200" b="1" u="sng" dirty="0"/>
              <a:t> Balancing Test</a:t>
            </a:r>
            <a:r>
              <a:rPr lang="en-US" sz="3200" dirty="0"/>
              <a:t>  </a:t>
            </a:r>
          </a:p>
          <a:p>
            <a:pPr eaLnBrk="1" hangingPunct="1"/>
            <a:endParaRPr lang="en-US" b="1" dirty="0"/>
          </a:p>
          <a:p>
            <a:pPr eaLnBrk="1" hangingPunct="1"/>
            <a:r>
              <a:rPr lang="en-US" b="1" dirty="0"/>
              <a:t>Did the statement concern a matter of general public concern?</a:t>
            </a:r>
          </a:p>
          <a:p>
            <a:pPr eaLnBrk="1" hangingPunct="1"/>
            <a:r>
              <a:rPr lang="en-US" b="1" dirty="0"/>
              <a:t>Was the employee speaking as a private citizen or during the course of his duties?</a:t>
            </a:r>
          </a:p>
          <a:p>
            <a:pPr lvl="1">
              <a:buFont typeface="Calibri" panose="020F0502020204030204" pitchFamily="34" charset="0"/>
              <a:buChar char="—"/>
            </a:pPr>
            <a:r>
              <a:rPr lang="en-US" i="1" dirty="0"/>
              <a:t>See Also</a:t>
            </a:r>
            <a:r>
              <a:rPr lang="en-US" dirty="0"/>
              <a:t>:  </a:t>
            </a:r>
            <a:r>
              <a:rPr lang="en-US" u="sng" dirty="0"/>
              <a:t>Garcetti v. Ceballos</a:t>
            </a:r>
            <a:r>
              <a:rPr lang="en-US" dirty="0"/>
              <a:t> (2006) – Statements by public employees made pursuant to their employment have no First Amendment Protection</a:t>
            </a:r>
            <a:endParaRPr lang="en-US" b="1" dirty="0"/>
          </a:p>
          <a:p>
            <a:pPr eaLnBrk="1" hangingPunct="1"/>
            <a:r>
              <a:rPr lang="en-US" b="1" dirty="0"/>
              <a:t>Was the statement likely to disrupt a close working relationship?</a:t>
            </a:r>
          </a:p>
          <a:p>
            <a:pPr eaLnBrk="1" hangingPunct="1"/>
            <a:r>
              <a:rPr lang="en-US" b="1" dirty="0"/>
              <a:t>Recent Case Law</a:t>
            </a:r>
          </a:p>
          <a:p>
            <a:pPr lvl="1" fontAlgn="base"/>
            <a:r>
              <a:rPr lang="en-US" u="sng" dirty="0"/>
              <a:t>Melnyk</a:t>
            </a:r>
            <a:r>
              <a:rPr lang="en-US" dirty="0"/>
              <a:t> - No First Amendment rights for teacher to alter required curriculum</a:t>
            </a:r>
          </a:p>
          <a:p>
            <a:pPr lvl="1" fontAlgn="base"/>
            <a:r>
              <a:rPr lang="en-US" u="sng" dirty="0"/>
              <a:t>Czaplinski</a:t>
            </a:r>
            <a:r>
              <a:rPr lang="en-US" dirty="0"/>
              <a:t> - Security guard terminated for comments related to police officer shooting</a:t>
            </a:r>
          </a:p>
          <a:p>
            <a:pPr lvl="1"/>
            <a:r>
              <a:rPr lang="en-US" u="sng" dirty="0"/>
              <a:t>O’Brien </a:t>
            </a:r>
            <a:r>
              <a:rPr lang="en-US" dirty="0"/>
              <a:t>- First grade teacher terminated based on comments regarding students</a:t>
            </a:r>
          </a:p>
        </p:txBody>
      </p:sp>
      <p:sp>
        <p:nvSpPr>
          <p:cNvPr id="2" name="Slide Number Placeholder 1"/>
          <p:cNvSpPr>
            <a:spLocks noGrp="1"/>
          </p:cNvSpPr>
          <p:nvPr>
            <p:ph type="sldNum" sz="quarter" idx="12"/>
          </p:nvPr>
        </p:nvSpPr>
        <p:spPr/>
        <p:txBody>
          <a:bodyPr/>
          <a:lstStyle/>
          <a:p>
            <a:pPr>
              <a:defRPr/>
            </a:pPr>
            <a:fld id="{E443D2D3-79D4-425E-A51E-1C8F275C5E7B}" type="slidenum">
              <a:rPr lang="en-US" smtClean="0"/>
              <a:pPr>
                <a:defRPr/>
              </a:pPr>
              <a:t>53</a:t>
            </a:fld>
            <a:endParaRPr lang="en-US" dirty="0"/>
          </a:p>
        </p:txBody>
      </p:sp>
    </p:spTree>
    <p:extLst>
      <p:ext uri="{BB962C8B-B14F-4D97-AF65-F5344CB8AC3E}">
        <p14:creationId xmlns:p14="http://schemas.microsoft.com/office/powerpoint/2010/main" val="832632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C49E8-699B-A2D8-BF5E-C26A10516C86}"/>
              </a:ext>
            </a:extLst>
          </p:cNvPr>
          <p:cNvSpPr>
            <a:spLocks noGrp="1"/>
          </p:cNvSpPr>
          <p:nvPr>
            <p:ph type="title"/>
          </p:nvPr>
        </p:nvSpPr>
        <p:spPr/>
        <p:txBody>
          <a:bodyPr/>
          <a:lstStyle/>
          <a:p>
            <a:r>
              <a:rPr lang="en-US" dirty="0"/>
              <a:t>Staff Performance Issues</a:t>
            </a:r>
          </a:p>
        </p:txBody>
      </p:sp>
      <p:sp>
        <p:nvSpPr>
          <p:cNvPr id="3" name="Content Placeholder 2">
            <a:extLst>
              <a:ext uri="{FF2B5EF4-FFF2-40B4-BE49-F238E27FC236}">
                <a16:creationId xmlns:a16="http://schemas.microsoft.com/office/drawing/2014/main" id="{DD2C1AED-04BB-6C97-D632-22824EA04B7C}"/>
              </a:ext>
            </a:extLst>
          </p:cNvPr>
          <p:cNvSpPr>
            <a:spLocks noGrp="1"/>
          </p:cNvSpPr>
          <p:nvPr>
            <p:ph idx="1"/>
          </p:nvPr>
        </p:nvSpPr>
        <p:spPr/>
        <p:txBody>
          <a:bodyPr>
            <a:normAutofit/>
          </a:bodyPr>
          <a:lstStyle/>
          <a:p>
            <a:r>
              <a:rPr lang="en-US" dirty="0"/>
              <a:t>Patterns may begin to emerge</a:t>
            </a:r>
          </a:p>
          <a:p>
            <a:r>
              <a:rPr lang="en-US" dirty="0"/>
              <a:t>Do issues involve:</a:t>
            </a:r>
          </a:p>
          <a:p>
            <a:pPr lvl="1"/>
            <a:r>
              <a:rPr lang="en-US" dirty="0"/>
              <a:t>Competence</a:t>
            </a:r>
          </a:p>
          <a:p>
            <a:pPr lvl="1"/>
            <a:r>
              <a:rPr lang="en-US" dirty="0"/>
              <a:t>Professionalism</a:t>
            </a:r>
          </a:p>
          <a:p>
            <a:pPr lvl="1"/>
            <a:r>
              <a:rPr lang="en-US" dirty="0"/>
              <a:t>Insubordination</a:t>
            </a:r>
          </a:p>
          <a:p>
            <a:pPr lvl="1"/>
            <a:r>
              <a:rPr lang="en-US" dirty="0"/>
              <a:t>Incapacity</a:t>
            </a:r>
          </a:p>
          <a:p>
            <a:pPr lvl="1"/>
            <a:r>
              <a:rPr lang="en-US" dirty="0"/>
              <a:t>Conduct Unbecoming</a:t>
            </a:r>
          </a:p>
          <a:p>
            <a:pPr lvl="1"/>
            <a:r>
              <a:rPr lang="en-US" dirty="0"/>
              <a:t>Staff/Student</a:t>
            </a:r>
          </a:p>
          <a:p>
            <a:pPr lvl="1"/>
            <a:r>
              <a:rPr lang="en-US" dirty="0"/>
              <a:t>Healthy Workplace</a:t>
            </a:r>
          </a:p>
          <a:p>
            <a:pPr lvl="1"/>
            <a:r>
              <a:rPr lang="en-US" dirty="0"/>
              <a:t>Discrimination</a:t>
            </a:r>
          </a:p>
        </p:txBody>
      </p:sp>
      <p:sp>
        <p:nvSpPr>
          <p:cNvPr id="4" name="Slide Number Placeholder 3">
            <a:extLst>
              <a:ext uri="{FF2B5EF4-FFF2-40B4-BE49-F238E27FC236}">
                <a16:creationId xmlns:a16="http://schemas.microsoft.com/office/drawing/2014/main" id="{655E9533-2104-09EC-1A5E-B144FB1A2343}"/>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54</a:t>
            </a:fld>
            <a:endParaRPr lang="en-US" dirty="0">
              <a:solidFill>
                <a:prstClr val="black">
                  <a:tint val="75000"/>
                </a:prstClr>
              </a:solidFill>
            </a:endParaRPr>
          </a:p>
        </p:txBody>
      </p:sp>
    </p:spTree>
    <p:extLst>
      <p:ext uri="{BB962C8B-B14F-4D97-AF65-F5344CB8AC3E}">
        <p14:creationId xmlns:p14="http://schemas.microsoft.com/office/powerpoint/2010/main" val="18625421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111B9-8AB5-E175-1B6F-06241B4A6914}"/>
              </a:ext>
            </a:extLst>
          </p:cNvPr>
          <p:cNvSpPr>
            <a:spLocks noGrp="1"/>
          </p:cNvSpPr>
          <p:nvPr>
            <p:ph type="title"/>
          </p:nvPr>
        </p:nvSpPr>
        <p:spPr/>
        <p:txBody>
          <a:bodyPr/>
          <a:lstStyle/>
          <a:p>
            <a:r>
              <a:rPr lang="en-US" dirty="0"/>
              <a:t>Investigating Staff Behavior</a:t>
            </a:r>
          </a:p>
        </p:txBody>
      </p:sp>
      <p:sp>
        <p:nvSpPr>
          <p:cNvPr id="3" name="Content Placeholder 2">
            <a:extLst>
              <a:ext uri="{FF2B5EF4-FFF2-40B4-BE49-F238E27FC236}">
                <a16:creationId xmlns:a16="http://schemas.microsoft.com/office/drawing/2014/main" id="{BBB5FD39-AEA0-D916-2E85-5078AA32A3A7}"/>
              </a:ext>
            </a:extLst>
          </p:cNvPr>
          <p:cNvSpPr>
            <a:spLocks noGrp="1"/>
          </p:cNvSpPr>
          <p:nvPr>
            <p:ph idx="1"/>
          </p:nvPr>
        </p:nvSpPr>
        <p:spPr/>
        <p:txBody>
          <a:bodyPr>
            <a:normAutofit fontScale="70000" lnSpcReduction="20000"/>
          </a:bodyPr>
          <a:lstStyle/>
          <a:p>
            <a:r>
              <a:rPr lang="en-US" dirty="0"/>
              <a:t>Who is the Proper Investigator???</a:t>
            </a:r>
          </a:p>
          <a:p>
            <a:pPr lvl="1"/>
            <a:r>
              <a:rPr lang="en-US" dirty="0"/>
              <a:t>Follow Policy</a:t>
            </a:r>
          </a:p>
          <a:p>
            <a:pPr lvl="1"/>
            <a:r>
              <a:rPr lang="en-US" dirty="0"/>
              <a:t>Healthy Workplace Environment v. Discrimination Claim (different processes) v. Performance Issue</a:t>
            </a:r>
          </a:p>
          <a:p>
            <a:r>
              <a:rPr lang="en-US" dirty="0"/>
              <a:t>No “drive by” notices!</a:t>
            </a:r>
          </a:p>
          <a:p>
            <a:r>
              <a:rPr lang="en-US" dirty="0"/>
              <a:t>Notify staff member if they are under investigation, provide reasonable opportunity to have representation present</a:t>
            </a:r>
          </a:p>
          <a:p>
            <a:pPr lvl="1"/>
            <a:r>
              <a:rPr lang="en-US" dirty="0"/>
              <a:t>Understand role of rep (NOT to interfere, take over, answer Qs)</a:t>
            </a:r>
          </a:p>
          <a:p>
            <a:r>
              <a:rPr lang="en-US" dirty="0"/>
              <a:t>Advise staff member NOT to discuss matter during investigation, NOT to approach other parties or witnesses</a:t>
            </a:r>
          </a:p>
          <a:p>
            <a:r>
              <a:rPr lang="en-US" dirty="0"/>
              <a:t>Provide opportunity for written statement</a:t>
            </a:r>
          </a:p>
          <a:p>
            <a:r>
              <a:rPr lang="en-US" dirty="0"/>
              <a:t>Review all evidence, interview all parties prior to reaching conclusion</a:t>
            </a:r>
          </a:p>
          <a:p>
            <a:r>
              <a:rPr lang="en-US" dirty="0"/>
              <a:t>Provide staff member with final outcome and written conclusion regarding each allegation</a:t>
            </a:r>
          </a:p>
          <a:p>
            <a:r>
              <a:rPr lang="en-US" dirty="0"/>
              <a:t>Are you consistent in addressing comparable staff behavior? </a:t>
            </a:r>
          </a:p>
          <a:p>
            <a:pPr lvl="1"/>
            <a:r>
              <a:rPr lang="en-US" dirty="0"/>
              <a:t>No anti-union animus, playing favorites, implicit bias, etc.</a:t>
            </a:r>
          </a:p>
        </p:txBody>
      </p:sp>
      <p:sp>
        <p:nvSpPr>
          <p:cNvPr id="4" name="Slide Number Placeholder 3">
            <a:extLst>
              <a:ext uri="{FF2B5EF4-FFF2-40B4-BE49-F238E27FC236}">
                <a16:creationId xmlns:a16="http://schemas.microsoft.com/office/drawing/2014/main" id="{350AEA18-D03F-A58F-8DF8-7C3472F771EF}"/>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55</a:t>
            </a:fld>
            <a:endParaRPr lang="en-US" dirty="0">
              <a:solidFill>
                <a:prstClr val="black">
                  <a:tint val="75000"/>
                </a:prstClr>
              </a:solidFill>
            </a:endParaRPr>
          </a:p>
        </p:txBody>
      </p:sp>
    </p:spTree>
    <p:extLst>
      <p:ext uri="{BB962C8B-B14F-4D97-AF65-F5344CB8AC3E}">
        <p14:creationId xmlns:p14="http://schemas.microsoft.com/office/powerpoint/2010/main" val="12967744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1"/>
          <p:cNvSpPr txBox="1">
            <a:spLocks noGrp="1"/>
          </p:cNvSpPr>
          <p:nvPr>
            <p:ph type="title"/>
          </p:nvPr>
        </p:nvSpPr>
        <p:spPr>
          <a:xfrm>
            <a:off x="1981200" y="274638"/>
            <a:ext cx="8229600" cy="411162"/>
          </a:xfrm>
          <a:prstGeom prst="rect">
            <a:avLst/>
          </a:prstGeom>
          <a:noFill/>
          <a:ln>
            <a:noFill/>
          </a:ln>
        </p:spPr>
        <p:txBody>
          <a:bodyPr spcFirstLastPara="1" vert="horz" wrap="square" lIns="91425" tIns="45700" rIns="91425" bIns="45700" rtlCol="0" anchor="ctr" anchorCtr="0">
            <a:noAutofit/>
          </a:bodyPr>
          <a:lstStyle/>
          <a:p>
            <a:pPr>
              <a:buClr>
                <a:srgbClr val="3868D4"/>
              </a:buClr>
              <a:buSzPts val="3959"/>
            </a:pPr>
            <a:br>
              <a:rPr lang="en-US" b="1" dirty="0"/>
            </a:br>
            <a:r>
              <a:rPr lang="en-US" u="sng" dirty="0"/>
              <a:t>Non-Certificated Staff Members</a:t>
            </a:r>
            <a:endParaRPr u="sng" dirty="0">
              <a:solidFill>
                <a:schemeClr val="tx1"/>
              </a:solidFill>
            </a:endParaRPr>
          </a:p>
        </p:txBody>
      </p:sp>
      <p:sp>
        <p:nvSpPr>
          <p:cNvPr id="126" name="Google Shape;126;p21"/>
          <p:cNvSpPr txBox="1">
            <a:spLocks noGrp="1"/>
          </p:cNvSpPr>
          <p:nvPr>
            <p:ph type="body" idx="1"/>
          </p:nvPr>
        </p:nvSpPr>
        <p:spPr>
          <a:xfrm>
            <a:off x="1828800" y="1676400"/>
            <a:ext cx="8610600" cy="4648200"/>
          </a:xfrm>
          <a:prstGeom prst="rect">
            <a:avLst/>
          </a:prstGeom>
          <a:noFill/>
          <a:ln>
            <a:noFill/>
          </a:ln>
        </p:spPr>
        <p:txBody>
          <a:bodyPr spcFirstLastPara="1" vert="horz" wrap="square" lIns="91425" tIns="45700" rIns="91425" bIns="45700" rtlCol="0" anchor="t" anchorCtr="0">
            <a:noAutofit/>
          </a:bodyPr>
          <a:lstStyle/>
          <a:p>
            <a:r>
              <a:rPr lang="en-US" b="1" dirty="0">
                <a:solidFill>
                  <a:srgbClr val="3868D4"/>
                </a:solidFill>
              </a:rPr>
              <a:t>P.L. 2020, c.66</a:t>
            </a:r>
            <a:r>
              <a:rPr lang="en-US" dirty="0">
                <a:solidFill>
                  <a:srgbClr val="3868D4"/>
                </a:solidFill>
              </a:rPr>
              <a:t> </a:t>
            </a:r>
            <a:r>
              <a:rPr lang="en-US" b="1" dirty="0">
                <a:solidFill>
                  <a:srgbClr val="3868D4"/>
                </a:solidFill>
              </a:rPr>
              <a:t>(8/13/2020) – </a:t>
            </a:r>
            <a:r>
              <a:rPr lang="en-US" dirty="0"/>
              <a:t>Employees who are not teaching staff members (</a:t>
            </a:r>
            <a:r>
              <a:rPr lang="en-US" b="1" dirty="0"/>
              <a:t>non-certificated staff</a:t>
            </a:r>
            <a:r>
              <a:rPr lang="en-US" dirty="0"/>
              <a:t>) shall have the right to submit to binding arbitration (through the contractual grievance procedure)  any dispute regarding whether there is </a:t>
            </a:r>
            <a:r>
              <a:rPr lang="en-US" b="1" dirty="0"/>
              <a:t>just cause for a disciplinary action</a:t>
            </a:r>
            <a:r>
              <a:rPr lang="en-US" dirty="0"/>
              <a:t>, including, but not limited to:</a:t>
            </a:r>
            <a:endParaRPr lang="en-US" sz="2400" dirty="0"/>
          </a:p>
          <a:p>
            <a:pPr lvl="1"/>
            <a:r>
              <a:rPr lang="en-US" dirty="0"/>
              <a:t>reprimands, withholding of increments, </a:t>
            </a:r>
            <a:r>
              <a:rPr lang="en-US" b="1" dirty="0"/>
              <a:t>termination or non-renewal of an employment contract, expiration or lapse of an employment contract or term, or lack of continuation of employment</a:t>
            </a:r>
            <a:r>
              <a:rPr lang="en-US" dirty="0"/>
              <a:t>, </a:t>
            </a:r>
          </a:p>
          <a:p>
            <a:pPr marL="0" indent="0">
              <a:buNone/>
            </a:pPr>
            <a:r>
              <a:rPr lang="en-US" b="1" dirty="0">
                <a:solidFill>
                  <a:srgbClr val="3868D4"/>
                </a:solidFill>
              </a:rPr>
              <a:t> </a:t>
            </a:r>
            <a:endParaRPr lang="en-US" dirty="0"/>
          </a:p>
        </p:txBody>
      </p:sp>
      <p:sp>
        <p:nvSpPr>
          <p:cNvPr id="2" name="Slide Number Placeholder 1"/>
          <p:cNvSpPr>
            <a:spLocks noGrp="1"/>
          </p:cNvSpPr>
          <p:nvPr>
            <p:ph type="sldNum" idx="12"/>
          </p:nvPr>
        </p:nvSpPr>
        <p:spPr/>
        <p:txBody>
          <a:bodyPr/>
          <a:lstStyle/>
          <a:p>
            <a:fld id="{00000000-1234-1234-1234-123412341234}" type="slidenum">
              <a:rPr lang="en-US" smtClean="0"/>
              <a:pPr/>
              <a:t>56</a:t>
            </a:fld>
            <a:endParaRPr lang="en-US" dirty="0"/>
          </a:p>
        </p:txBody>
      </p:sp>
    </p:spTree>
    <p:extLst>
      <p:ext uri="{BB962C8B-B14F-4D97-AF65-F5344CB8AC3E}">
        <p14:creationId xmlns:p14="http://schemas.microsoft.com/office/powerpoint/2010/main" val="18820484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6A9FB-C675-7CC1-6013-A638EA7936AA}"/>
              </a:ext>
            </a:extLst>
          </p:cNvPr>
          <p:cNvSpPr>
            <a:spLocks noGrp="1"/>
          </p:cNvSpPr>
          <p:nvPr>
            <p:ph type="title"/>
          </p:nvPr>
        </p:nvSpPr>
        <p:spPr/>
        <p:txBody>
          <a:bodyPr/>
          <a:lstStyle/>
          <a:p>
            <a:r>
              <a:rPr lang="en-US" dirty="0"/>
              <a:t>Just Cause Test</a:t>
            </a:r>
          </a:p>
        </p:txBody>
      </p:sp>
      <p:sp>
        <p:nvSpPr>
          <p:cNvPr id="3" name="Content Placeholder 2">
            <a:extLst>
              <a:ext uri="{FF2B5EF4-FFF2-40B4-BE49-F238E27FC236}">
                <a16:creationId xmlns:a16="http://schemas.microsoft.com/office/drawing/2014/main" id="{68250CF6-11F9-508E-8E07-93362436FCB0}"/>
              </a:ext>
            </a:extLst>
          </p:cNvPr>
          <p:cNvSpPr>
            <a:spLocks noGrp="1"/>
          </p:cNvSpPr>
          <p:nvPr>
            <p:ph idx="1"/>
          </p:nvPr>
        </p:nvSpPr>
        <p:spPr>
          <a:xfrm>
            <a:off x="1981200" y="1600206"/>
            <a:ext cx="8229600" cy="4805484"/>
          </a:xfrm>
        </p:spPr>
        <p:txBody>
          <a:bodyPr>
            <a:normAutofit fontScale="70000" lnSpcReduction="20000"/>
          </a:bodyPr>
          <a:lstStyle/>
          <a:p>
            <a:pPr marL="0" indent="0">
              <a:buNone/>
            </a:pPr>
            <a:r>
              <a:rPr lang="en-US" b="1" dirty="0"/>
              <a:t>1. FAIR NOTICE </a:t>
            </a:r>
            <a:r>
              <a:rPr lang="en-US" dirty="0"/>
              <a:t>Did management make the worker aware of the rule or policy which they are being accused of violating? </a:t>
            </a:r>
          </a:p>
          <a:p>
            <a:pPr marL="0" indent="0">
              <a:buNone/>
            </a:pPr>
            <a:r>
              <a:rPr lang="en-US" b="1" dirty="0"/>
              <a:t>2. PRIOR ENFORCEMENT </a:t>
            </a:r>
            <a:r>
              <a:rPr lang="en-US" dirty="0"/>
              <a:t>Has management recently enforced the rule or policy or penalized other workers for violating the same rule or policy? </a:t>
            </a:r>
          </a:p>
          <a:p>
            <a:pPr marL="0" indent="0">
              <a:buNone/>
            </a:pPr>
            <a:r>
              <a:rPr lang="en-US" b="1" dirty="0"/>
              <a:t>3. DUE PROCESS </a:t>
            </a:r>
            <a:r>
              <a:rPr lang="en-US" dirty="0"/>
              <a:t>Did management conduct an interview or hearing before issuing the discipline, take action promptly and list charges precisely? </a:t>
            </a:r>
          </a:p>
          <a:p>
            <a:pPr marL="0" indent="0">
              <a:buNone/>
            </a:pPr>
            <a:r>
              <a:rPr lang="en-US" b="1" dirty="0"/>
              <a:t>4. SUBSTANTIAL PROOF </a:t>
            </a:r>
            <a:r>
              <a:rPr lang="en-US" dirty="0"/>
              <a:t>Was management’s decision to accord discipline based on credible and substantial evidence? </a:t>
            </a:r>
          </a:p>
          <a:p>
            <a:pPr marL="0" indent="0">
              <a:buNone/>
            </a:pPr>
            <a:r>
              <a:rPr lang="en-US" b="1" dirty="0"/>
              <a:t>5. EQUAL TREATMENT </a:t>
            </a:r>
            <a:r>
              <a:rPr lang="en-US" dirty="0"/>
              <a:t>Is the punishment management is proposing consistent with the punishment other workers received for the same or substantially similar offense? </a:t>
            </a:r>
          </a:p>
          <a:p>
            <a:pPr marL="0" indent="0">
              <a:buNone/>
            </a:pPr>
            <a:r>
              <a:rPr lang="en-US" b="1" dirty="0"/>
              <a:t>6. PROGRESSIVE DISCIPLINE </a:t>
            </a:r>
            <a:r>
              <a:rPr lang="en-US" dirty="0"/>
              <a:t>During the disciplinary process, did management issue at least one level of discipline that allowed the employee an opportunity to improve? </a:t>
            </a:r>
          </a:p>
          <a:p>
            <a:pPr marL="0" indent="0">
              <a:buNone/>
            </a:pPr>
            <a:r>
              <a:rPr lang="en-US" b="1" dirty="0"/>
              <a:t>7. MITIGATING AND EXTENUATING CIRCUMSTANCES </a:t>
            </a:r>
            <a:r>
              <a:rPr lang="en-US" dirty="0"/>
              <a:t>Was the discipline proportional to the gravity of the offense, taking into account any mitigating, extenuating or aggravating circumstances?</a:t>
            </a:r>
          </a:p>
        </p:txBody>
      </p:sp>
      <p:sp>
        <p:nvSpPr>
          <p:cNvPr id="4" name="Slide Number Placeholder 3">
            <a:extLst>
              <a:ext uri="{FF2B5EF4-FFF2-40B4-BE49-F238E27FC236}">
                <a16:creationId xmlns:a16="http://schemas.microsoft.com/office/drawing/2014/main" id="{27F2D713-5417-E95B-7F0B-C1D02CB3DBF2}"/>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57</a:t>
            </a:fld>
            <a:endParaRPr lang="en-US" dirty="0">
              <a:solidFill>
                <a:prstClr val="black">
                  <a:tint val="75000"/>
                </a:prstClr>
              </a:solidFill>
            </a:endParaRPr>
          </a:p>
        </p:txBody>
      </p:sp>
    </p:spTree>
    <p:extLst>
      <p:ext uri="{BB962C8B-B14F-4D97-AF65-F5344CB8AC3E}">
        <p14:creationId xmlns:p14="http://schemas.microsoft.com/office/powerpoint/2010/main" val="960346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4"/>
          <p:cNvSpPr txBox="1">
            <a:spLocks noGrp="1"/>
          </p:cNvSpPr>
          <p:nvPr>
            <p:ph type="body" idx="1"/>
          </p:nvPr>
        </p:nvSpPr>
        <p:spPr>
          <a:xfrm>
            <a:off x="1981200" y="1344706"/>
            <a:ext cx="8229600" cy="5194206"/>
          </a:xfrm>
          <a:prstGeom prst="rect">
            <a:avLst/>
          </a:prstGeom>
          <a:noFill/>
          <a:ln>
            <a:noFill/>
          </a:ln>
        </p:spPr>
        <p:txBody>
          <a:bodyPr spcFirstLastPara="1" vert="horz" wrap="square" lIns="91423" tIns="45699" rIns="91423" bIns="45699" rtlCol="0" anchor="t" anchorCtr="0">
            <a:noAutofit/>
          </a:bodyPr>
          <a:lstStyle/>
          <a:p>
            <a:pPr>
              <a:lnSpc>
                <a:spcPct val="80000"/>
              </a:lnSpc>
              <a:spcBef>
                <a:spcPts val="0"/>
              </a:spcBef>
              <a:buClr>
                <a:schemeClr val="dk1"/>
              </a:buClr>
              <a:buSzPts val="1760"/>
            </a:pPr>
            <a:r>
              <a:rPr lang="en-US" sz="1700" dirty="0"/>
              <a:t>Employers--including parochial schools and public-school districts--may not discriminate against staff or students based on:</a:t>
            </a:r>
            <a:endParaRPr dirty="0"/>
          </a:p>
          <a:p>
            <a:pPr lvl="1">
              <a:lnSpc>
                <a:spcPct val="80000"/>
              </a:lnSpc>
              <a:spcBef>
                <a:spcPts val="308"/>
              </a:spcBef>
              <a:buClr>
                <a:schemeClr val="dk1"/>
              </a:buClr>
              <a:buSzPts val="1540"/>
              <a:buFont typeface="Arial"/>
              <a:buChar char="•"/>
            </a:pPr>
            <a:r>
              <a:rPr lang="en-US" sz="1600" dirty="0"/>
              <a:t>Race</a:t>
            </a:r>
            <a:endParaRPr dirty="0"/>
          </a:p>
          <a:p>
            <a:pPr lvl="1">
              <a:lnSpc>
                <a:spcPct val="80000"/>
              </a:lnSpc>
              <a:spcBef>
                <a:spcPts val="308"/>
              </a:spcBef>
              <a:buClr>
                <a:schemeClr val="dk1"/>
              </a:buClr>
              <a:buSzPts val="1540"/>
              <a:buFont typeface="Arial"/>
              <a:buChar char="•"/>
            </a:pPr>
            <a:r>
              <a:rPr lang="en-US" sz="1600" dirty="0"/>
              <a:t>Creed</a:t>
            </a:r>
            <a:endParaRPr dirty="0"/>
          </a:p>
          <a:p>
            <a:pPr lvl="1">
              <a:lnSpc>
                <a:spcPct val="80000"/>
              </a:lnSpc>
              <a:spcBef>
                <a:spcPts val="308"/>
              </a:spcBef>
              <a:buClr>
                <a:schemeClr val="dk1"/>
              </a:buClr>
              <a:buSzPts val="1540"/>
              <a:buFont typeface="Arial"/>
              <a:buChar char="•"/>
            </a:pPr>
            <a:r>
              <a:rPr lang="en-US" sz="1600" dirty="0"/>
              <a:t>Color</a:t>
            </a:r>
            <a:endParaRPr dirty="0"/>
          </a:p>
          <a:p>
            <a:pPr lvl="1">
              <a:lnSpc>
                <a:spcPct val="80000"/>
              </a:lnSpc>
              <a:spcBef>
                <a:spcPts val="308"/>
              </a:spcBef>
              <a:buClr>
                <a:schemeClr val="dk1"/>
              </a:buClr>
              <a:buSzPts val="1540"/>
              <a:buFont typeface="Arial"/>
              <a:buChar char="•"/>
            </a:pPr>
            <a:r>
              <a:rPr lang="en-US" sz="1600" dirty="0"/>
              <a:t>National origin</a:t>
            </a:r>
            <a:endParaRPr dirty="0"/>
          </a:p>
          <a:p>
            <a:pPr lvl="1">
              <a:lnSpc>
                <a:spcPct val="80000"/>
              </a:lnSpc>
              <a:spcBef>
                <a:spcPts val="308"/>
              </a:spcBef>
              <a:buClr>
                <a:schemeClr val="dk1"/>
              </a:buClr>
              <a:buSzPts val="1540"/>
              <a:buFont typeface="Arial"/>
              <a:buChar char="•"/>
            </a:pPr>
            <a:r>
              <a:rPr lang="en-US" sz="1600" dirty="0"/>
              <a:t>Ancestry</a:t>
            </a:r>
            <a:endParaRPr dirty="0"/>
          </a:p>
          <a:p>
            <a:pPr lvl="1">
              <a:lnSpc>
                <a:spcPct val="80000"/>
              </a:lnSpc>
              <a:spcBef>
                <a:spcPts val="308"/>
              </a:spcBef>
              <a:buClr>
                <a:schemeClr val="dk1"/>
              </a:buClr>
              <a:buSzPts val="1540"/>
              <a:buFont typeface="Arial"/>
              <a:buChar char="•"/>
            </a:pPr>
            <a:r>
              <a:rPr lang="en-US" sz="1600" dirty="0"/>
              <a:t>Age</a:t>
            </a:r>
            <a:endParaRPr dirty="0"/>
          </a:p>
          <a:p>
            <a:pPr lvl="1">
              <a:lnSpc>
                <a:spcPct val="80000"/>
              </a:lnSpc>
              <a:spcBef>
                <a:spcPts val="308"/>
              </a:spcBef>
              <a:buClr>
                <a:schemeClr val="dk1"/>
              </a:buClr>
              <a:buSzPts val="1540"/>
              <a:buFont typeface="Arial"/>
              <a:buChar char="•"/>
            </a:pPr>
            <a:r>
              <a:rPr lang="en-US" sz="1600" dirty="0"/>
              <a:t>Genetic information</a:t>
            </a:r>
            <a:endParaRPr dirty="0"/>
          </a:p>
          <a:p>
            <a:pPr lvl="1">
              <a:lnSpc>
                <a:spcPct val="80000"/>
              </a:lnSpc>
              <a:spcBef>
                <a:spcPts val="308"/>
              </a:spcBef>
              <a:buClr>
                <a:schemeClr val="dk1"/>
              </a:buClr>
              <a:buSzPts val="1540"/>
              <a:buFont typeface="Arial"/>
              <a:buChar char="•"/>
            </a:pPr>
            <a:r>
              <a:rPr lang="en-US" sz="1600" dirty="0"/>
              <a:t>Pregnancy</a:t>
            </a:r>
            <a:endParaRPr dirty="0"/>
          </a:p>
          <a:p>
            <a:pPr lvl="1">
              <a:lnSpc>
                <a:spcPct val="80000"/>
              </a:lnSpc>
              <a:spcBef>
                <a:spcPts val="308"/>
              </a:spcBef>
              <a:buClr>
                <a:schemeClr val="dk1"/>
              </a:buClr>
              <a:buSzPts val="1540"/>
              <a:buFont typeface="Arial"/>
              <a:buChar char="•"/>
            </a:pPr>
            <a:r>
              <a:rPr lang="en-US" sz="1600" dirty="0"/>
              <a:t>Sex</a:t>
            </a:r>
            <a:endParaRPr dirty="0"/>
          </a:p>
          <a:p>
            <a:pPr lvl="1">
              <a:lnSpc>
                <a:spcPct val="80000"/>
              </a:lnSpc>
              <a:spcBef>
                <a:spcPts val="308"/>
              </a:spcBef>
              <a:buClr>
                <a:schemeClr val="dk1"/>
              </a:buClr>
              <a:buSzPts val="1540"/>
              <a:buFont typeface="Arial"/>
              <a:buChar char="•"/>
            </a:pPr>
            <a:r>
              <a:rPr lang="en-US" sz="1600" dirty="0"/>
              <a:t>Religion</a:t>
            </a:r>
            <a:endParaRPr dirty="0"/>
          </a:p>
          <a:p>
            <a:pPr lvl="1">
              <a:lnSpc>
                <a:spcPct val="80000"/>
              </a:lnSpc>
              <a:spcBef>
                <a:spcPts val="308"/>
              </a:spcBef>
              <a:buClr>
                <a:schemeClr val="dk1"/>
              </a:buClr>
              <a:buSzPts val="1540"/>
              <a:buFont typeface="Arial"/>
              <a:buChar char="•"/>
            </a:pPr>
            <a:r>
              <a:rPr lang="en-US" sz="1600" dirty="0"/>
              <a:t>Disability</a:t>
            </a:r>
            <a:endParaRPr dirty="0"/>
          </a:p>
          <a:p>
            <a:pPr lvl="1">
              <a:lnSpc>
                <a:spcPct val="80000"/>
              </a:lnSpc>
              <a:spcBef>
                <a:spcPts val="308"/>
              </a:spcBef>
              <a:buClr>
                <a:schemeClr val="dk1"/>
              </a:buClr>
              <a:buSzPts val="1540"/>
              <a:buFont typeface="Arial"/>
              <a:buChar char="•"/>
            </a:pPr>
            <a:r>
              <a:rPr lang="en-US" sz="1600" dirty="0"/>
              <a:t>Military service</a:t>
            </a:r>
            <a:endParaRPr dirty="0"/>
          </a:p>
          <a:p>
            <a:pPr lvl="1">
              <a:lnSpc>
                <a:spcPct val="80000"/>
              </a:lnSpc>
              <a:spcBef>
                <a:spcPts val="308"/>
              </a:spcBef>
              <a:buClr>
                <a:schemeClr val="dk1"/>
              </a:buClr>
              <a:buSzPts val="1540"/>
              <a:buFont typeface="Arial"/>
              <a:buChar char="•"/>
            </a:pPr>
            <a:r>
              <a:rPr lang="en-US" sz="1600" dirty="0"/>
              <a:t>Atypical cellular blood trait</a:t>
            </a:r>
            <a:endParaRPr dirty="0"/>
          </a:p>
          <a:p>
            <a:pPr lvl="1">
              <a:lnSpc>
                <a:spcPct val="80000"/>
              </a:lnSpc>
              <a:spcBef>
                <a:spcPts val="308"/>
              </a:spcBef>
              <a:buClr>
                <a:schemeClr val="dk1"/>
              </a:buClr>
              <a:buSzPts val="1540"/>
              <a:buFont typeface="Arial"/>
              <a:buChar char="•"/>
            </a:pPr>
            <a:r>
              <a:rPr lang="en-US" sz="1600" dirty="0"/>
              <a:t>Nationality </a:t>
            </a:r>
            <a:endParaRPr dirty="0"/>
          </a:p>
          <a:p>
            <a:pPr lvl="1" indent="-187954">
              <a:lnSpc>
                <a:spcPct val="80000"/>
              </a:lnSpc>
              <a:spcBef>
                <a:spcPts val="308"/>
              </a:spcBef>
              <a:buClr>
                <a:schemeClr val="dk1"/>
              </a:buClr>
              <a:buSzPts val="1540"/>
              <a:buNone/>
            </a:pPr>
            <a:endParaRPr sz="1600" dirty="0"/>
          </a:p>
          <a:p>
            <a:pPr>
              <a:lnSpc>
                <a:spcPct val="80000"/>
              </a:lnSpc>
              <a:spcBef>
                <a:spcPts val="352"/>
              </a:spcBef>
              <a:buClr>
                <a:schemeClr val="dk1"/>
              </a:buClr>
              <a:buSzPts val="1760"/>
            </a:pPr>
            <a:r>
              <a:rPr lang="en-US" sz="1700" dirty="0"/>
              <a:t>NJ LAD</a:t>
            </a:r>
            <a:endParaRPr dirty="0"/>
          </a:p>
          <a:p>
            <a:pPr lvl="1">
              <a:lnSpc>
                <a:spcPct val="80000"/>
              </a:lnSpc>
              <a:spcBef>
                <a:spcPts val="308"/>
              </a:spcBef>
              <a:buClr>
                <a:schemeClr val="dk1"/>
              </a:buClr>
              <a:buSzPts val="1540"/>
            </a:pPr>
            <a:r>
              <a:rPr lang="en-US" sz="1600" dirty="0"/>
              <a:t>Marital/domestic partnership/civil union status</a:t>
            </a:r>
            <a:endParaRPr dirty="0"/>
          </a:p>
          <a:p>
            <a:pPr lvl="1">
              <a:lnSpc>
                <a:spcPct val="80000"/>
              </a:lnSpc>
              <a:spcBef>
                <a:spcPts val="308"/>
              </a:spcBef>
              <a:buClr>
                <a:schemeClr val="dk1"/>
              </a:buClr>
              <a:buSzPts val="1540"/>
            </a:pPr>
            <a:r>
              <a:rPr lang="en-US" sz="1600" dirty="0" err="1"/>
              <a:t>Affectional</a:t>
            </a:r>
            <a:r>
              <a:rPr lang="en-US" sz="1600" dirty="0"/>
              <a:t> or sexual orientation</a:t>
            </a:r>
            <a:endParaRPr dirty="0"/>
          </a:p>
          <a:p>
            <a:pPr lvl="1">
              <a:lnSpc>
                <a:spcPct val="80000"/>
              </a:lnSpc>
              <a:spcBef>
                <a:spcPts val="308"/>
              </a:spcBef>
              <a:buClr>
                <a:schemeClr val="dk1"/>
              </a:buClr>
              <a:buSzPts val="1540"/>
            </a:pPr>
            <a:r>
              <a:rPr lang="en-US" sz="1600" dirty="0"/>
              <a:t>Gender identification or expression</a:t>
            </a:r>
          </a:p>
          <a:p>
            <a:pPr lvl="1">
              <a:lnSpc>
                <a:spcPct val="80000"/>
              </a:lnSpc>
              <a:spcBef>
                <a:spcPts val="308"/>
              </a:spcBef>
              <a:buClr>
                <a:schemeClr val="dk1"/>
              </a:buClr>
              <a:buSzPts val="1540"/>
            </a:pPr>
            <a:r>
              <a:rPr lang="en-US" sz="1600" dirty="0"/>
              <a:t>Hair</a:t>
            </a:r>
            <a:endParaRPr dirty="0"/>
          </a:p>
          <a:p>
            <a:pPr indent="-231134">
              <a:lnSpc>
                <a:spcPct val="80000"/>
              </a:lnSpc>
              <a:spcBef>
                <a:spcPts val="352"/>
              </a:spcBef>
              <a:buClr>
                <a:schemeClr val="dk1"/>
              </a:buClr>
              <a:buSzPts val="1760"/>
              <a:buNone/>
            </a:pPr>
            <a:endParaRPr sz="1700" dirty="0"/>
          </a:p>
        </p:txBody>
      </p:sp>
      <p:sp>
        <p:nvSpPr>
          <p:cNvPr id="289" name="Google Shape;289;p44"/>
          <p:cNvSpPr txBox="1">
            <a:spLocks noGrp="1"/>
          </p:cNvSpPr>
          <p:nvPr>
            <p:ph type="title"/>
          </p:nvPr>
        </p:nvSpPr>
        <p:spPr>
          <a:xfrm>
            <a:off x="1981200" y="165418"/>
            <a:ext cx="8229600" cy="944563"/>
          </a:xfrm>
          <a:prstGeom prst="rect">
            <a:avLst/>
          </a:prstGeom>
          <a:noFill/>
          <a:ln>
            <a:noFill/>
          </a:ln>
        </p:spPr>
        <p:txBody>
          <a:bodyPr spcFirstLastPara="1" vert="horz" wrap="square" lIns="91423" tIns="45699" rIns="91423" bIns="45699" rtlCol="0" anchor="ctr" anchorCtr="0">
            <a:noAutofit/>
          </a:bodyPr>
          <a:lstStyle/>
          <a:p>
            <a:pPr>
              <a:spcBef>
                <a:spcPts val="0"/>
              </a:spcBef>
              <a:buClr>
                <a:schemeClr val="dk1"/>
              </a:buClr>
              <a:buSzPts val="4400"/>
            </a:pPr>
            <a:r>
              <a:rPr lang="en-US" u="sng" dirty="0"/>
              <a:t>Discrimination Claims and Protected Classes</a:t>
            </a:r>
            <a:endParaRPr dirty="0"/>
          </a:p>
        </p:txBody>
      </p:sp>
      <p:sp>
        <p:nvSpPr>
          <p:cNvPr id="290" name="Google Shape;290;p44"/>
          <p:cNvSpPr txBox="1">
            <a:spLocks noGrp="1"/>
          </p:cNvSpPr>
          <p:nvPr>
            <p:ph type="sldNum" idx="12"/>
          </p:nvPr>
        </p:nvSpPr>
        <p:spPr>
          <a:xfrm>
            <a:off x="8077200" y="6356352"/>
            <a:ext cx="2133600" cy="365125"/>
          </a:xfrm>
          <a:prstGeom prst="rect">
            <a:avLst/>
          </a:prstGeom>
          <a:noFill/>
          <a:ln>
            <a:noFill/>
          </a:ln>
        </p:spPr>
        <p:txBody>
          <a:bodyPr spcFirstLastPara="1" vert="horz" wrap="square" lIns="91423" tIns="45699" rIns="91423" bIns="45699" rtlCol="0" anchor="ctr" anchorCtr="0">
            <a:noAutofit/>
          </a:bodyPr>
          <a:lstStyle/>
          <a:p>
            <a:pPr>
              <a:buClr>
                <a:srgbClr val="000000"/>
              </a:buClr>
              <a:defRPr/>
            </a:pPr>
            <a:fld id="{00000000-1234-1234-1234-123412341234}" type="slidenum">
              <a:rPr lang="en-US" sz="1000" kern="0">
                <a:solidFill>
                  <a:srgbClr val="707271"/>
                </a:solidFill>
                <a:latin typeface="Calibri"/>
                <a:cs typeface="Arial"/>
                <a:sym typeface="Arial"/>
              </a:rPr>
              <a:pPr>
                <a:buClr>
                  <a:srgbClr val="000000"/>
                </a:buClr>
                <a:defRPr/>
              </a:pPr>
              <a:t>58</a:t>
            </a:fld>
            <a:endParaRPr sz="1000" kern="0" dirty="0">
              <a:solidFill>
                <a:srgbClr val="707271"/>
              </a:solidFill>
              <a:latin typeface="Calibri"/>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p:spPr>
        <p:txBody>
          <a:bodyPr>
            <a:normAutofit/>
          </a:bodyPr>
          <a:lstStyle/>
          <a:p>
            <a:r>
              <a:rPr lang="en-US" u="sng" dirty="0"/>
              <a:t>Laws You Should Be Aware Of</a:t>
            </a:r>
          </a:p>
        </p:txBody>
      </p:sp>
      <p:sp>
        <p:nvSpPr>
          <p:cNvPr id="3" name="Content Placeholder 2"/>
          <p:cNvSpPr>
            <a:spLocks noGrp="1"/>
          </p:cNvSpPr>
          <p:nvPr>
            <p:ph idx="1"/>
          </p:nvPr>
        </p:nvSpPr>
        <p:spPr>
          <a:xfrm>
            <a:off x="1600200" y="1066800"/>
            <a:ext cx="9067800" cy="5334000"/>
          </a:xfrm>
        </p:spPr>
        <p:txBody>
          <a:bodyPr>
            <a:normAutofit fontScale="55000" lnSpcReduction="20000"/>
          </a:bodyPr>
          <a:lstStyle/>
          <a:p>
            <a:endParaRPr lang="en-US" dirty="0"/>
          </a:p>
          <a:p>
            <a:r>
              <a:rPr lang="en-US" dirty="0"/>
              <a:t>New Jersey Law against Discrimination – N.J.S.A. 10:5-12</a:t>
            </a:r>
          </a:p>
          <a:p>
            <a:r>
              <a:rPr lang="en-US" dirty="0"/>
              <a:t>New Jersey’s Anti-Bullying Bill of Rights</a:t>
            </a:r>
          </a:p>
          <a:p>
            <a:r>
              <a:rPr lang="en-US" dirty="0"/>
              <a:t>New Jersey Conscientious Employee Protection Act (CEPA)</a:t>
            </a:r>
          </a:p>
          <a:p>
            <a:r>
              <a:rPr lang="en-US" dirty="0"/>
              <a:t>New Jersey Equal Pay Act</a:t>
            </a:r>
          </a:p>
          <a:p>
            <a:r>
              <a:rPr lang="en-US" dirty="0"/>
              <a:t>New Jersey Civil Union Act of 2007</a:t>
            </a:r>
          </a:p>
          <a:p>
            <a:r>
              <a:rPr lang="en-US" dirty="0"/>
              <a:t>NJ CROWN Act</a:t>
            </a:r>
          </a:p>
          <a:p>
            <a:r>
              <a:rPr lang="en-US" dirty="0"/>
              <a:t>Americans with Disabilities Act </a:t>
            </a:r>
          </a:p>
          <a:p>
            <a:r>
              <a:rPr lang="en-US" dirty="0"/>
              <a:t>Title VI of the 1964 Federal Civil Rights Act</a:t>
            </a:r>
          </a:p>
          <a:p>
            <a:r>
              <a:rPr lang="en-US" dirty="0"/>
              <a:t>Title VII of the 1964 Federal Civil Rights Act</a:t>
            </a:r>
          </a:p>
          <a:p>
            <a:r>
              <a:rPr lang="en-US" dirty="0">
                <a:solidFill>
                  <a:schemeClr val="tx1"/>
                </a:solidFill>
              </a:rPr>
              <a:t>Title IX of the Education Amendments of 1972</a:t>
            </a:r>
          </a:p>
          <a:p>
            <a:r>
              <a:rPr lang="en-US" dirty="0"/>
              <a:t>Equal Pay Act of 1963 (EPA)</a:t>
            </a:r>
            <a:endParaRPr lang="en-US" dirty="0">
              <a:solidFill>
                <a:schemeClr val="tx1"/>
              </a:solidFill>
            </a:endParaRPr>
          </a:p>
          <a:p>
            <a:r>
              <a:rPr lang="en-US" dirty="0">
                <a:solidFill>
                  <a:schemeClr val="tx1"/>
                </a:solidFill>
              </a:rPr>
              <a:t>Equal Protection Clause of the 14</a:t>
            </a:r>
            <a:r>
              <a:rPr lang="en-US" baseline="30000" dirty="0">
                <a:solidFill>
                  <a:schemeClr val="tx1"/>
                </a:solidFill>
              </a:rPr>
              <a:t>th</a:t>
            </a:r>
            <a:r>
              <a:rPr lang="en-US" dirty="0">
                <a:solidFill>
                  <a:schemeClr val="tx1"/>
                </a:solidFill>
              </a:rPr>
              <a:t> Amendment</a:t>
            </a:r>
          </a:p>
          <a:p>
            <a:r>
              <a:rPr lang="en-US" dirty="0"/>
              <a:t>The Age Discrimination in Employment Act of 1967 (ADEA)</a:t>
            </a:r>
            <a:endParaRPr lang="en-US" dirty="0">
              <a:solidFill>
                <a:schemeClr val="tx1"/>
              </a:solidFill>
            </a:endParaRPr>
          </a:p>
          <a:p>
            <a:r>
              <a:rPr lang="en-US" dirty="0"/>
              <a:t>The Individuals with Disabilities in Education Improvement Act (IDEIA/IDEA)</a:t>
            </a:r>
          </a:p>
          <a:p>
            <a:r>
              <a:rPr lang="en-US" dirty="0"/>
              <a:t>Section 504 of the Rehabilitation Act of 1973</a:t>
            </a:r>
          </a:p>
          <a:p>
            <a:r>
              <a:rPr lang="en-US" dirty="0"/>
              <a:t>Pregnant Worker’s Fairness Act (PWFA) – 2014</a:t>
            </a:r>
          </a:p>
          <a:p>
            <a:pPr lvl="1"/>
            <a:endParaRPr lang="en-US" dirty="0"/>
          </a:p>
          <a:p>
            <a:pPr>
              <a:buNone/>
            </a:pPr>
            <a:endParaRPr lang="en-US" b="1" i="1" dirty="0"/>
          </a:p>
          <a:p>
            <a:endParaRPr lang="en-US" dirty="0"/>
          </a:p>
          <a:p>
            <a:endParaRPr lang="en-US" dirty="0"/>
          </a:p>
        </p:txBody>
      </p:sp>
      <p:sp>
        <p:nvSpPr>
          <p:cNvPr id="9" name="Slide Number Placeholder 8"/>
          <p:cNvSpPr>
            <a:spLocks noGrp="1"/>
          </p:cNvSpPr>
          <p:nvPr>
            <p:ph type="sldNum" sz="quarter" idx="12"/>
          </p:nvPr>
        </p:nvSpPr>
        <p:spPr/>
        <p:txBody>
          <a:bodyPr/>
          <a:lstStyle/>
          <a:p>
            <a:fld id="{28B879BA-DDCD-46FE-B6EE-109284A3169F}" type="slidenum">
              <a:rPr lang="en-US" smtClean="0"/>
              <a:pPr/>
              <a:t>59</a:t>
            </a:fld>
            <a:endParaRPr lang="en-US" dirty="0"/>
          </a:p>
        </p:txBody>
      </p:sp>
    </p:spTree>
    <p:extLst>
      <p:ext uri="{BB962C8B-B14F-4D97-AF65-F5344CB8AC3E}">
        <p14:creationId xmlns:p14="http://schemas.microsoft.com/office/powerpoint/2010/main" val="4180869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CCEE8-39BE-B7B8-ABD4-425BEAC89351}"/>
            </a:ext>
          </a:extLst>
        </p:cNvPr>
        <p:cNvGrpSpPr/>
        <p:nvPr/>
      </p:nvGrpSpPr>
      <p:grpSpPr>
        <a:xfrm>
          <a:off x="0" y="0"/>
          <a:ext cx="0" cy="0"/>
          <a:chOff x="0" y="0"/>
          <a:chExt cx="0" cy="0"/>
        </a:xfrm>
      </p:grpSpPr>
      <p:sp>
        <p:nvSpPr>
          <p:cNvPr id="21" name="TextBox 20">
            <a:extLst>
              <a:ext uri="{FF2B5EF4-FFF2-40B4-BE49-F238E27FC236}">
                <a16:creationId xmlns:a16="http://schemas.microsoft.com/office/drawing/2014/main" id="{1FA5EEAF-751B-F6B1-7D06-2CD6EBAC9337}"/>
              </a:ext>
            </a:extLst>
          </p:cNvPr>
          <p:cNvSpPr txBox="1"/>
          <p:nvPr/>
        </p:nvSpPr>
        <p:spPr>
          <a:xfrm>
            <a:off x="372946" y="-1148246"/>
            <a:ext cx="8022084" cy="830997"/>
          </a:xfrm>
          <a:prstGeom prst="rect">
            <a:avLst/>
          </a:prstGeom>
          <a:noFill/>
        </p:spPr>
        <p:txBody>
          <a:bodyPr wrap="square" rtlCol="0">
            <a:spAutoFit/>
          </a:bodyPr>
          <a:lstStyle/>
          <a:p>
            <a:r>
              <a:rPr lang="en-US" sz="4800" b="1" dirty="0">
                <a:solidFill>
                  <a:schemeClr val="bg1"/>
                </a:solidFill>
                <a:latin typeface="Calibri" panose="020F0502020204030204" pitchFamily="34" charset="0"/>
              </a:rPr>
              <a:t>NJSIG EXECUTIVE UPDATE</a:t>
            </a:r>
          </a:p>
        </p:txBody>
      </p:sp>
      <p:grpSp>
        <p:nvGrpSpPr>
          <p:cNvPr id="22" name="Group 21">
            <a:extLst>
              <a:ext uri="{FF2B5EF4-FFF2-40B4-BE49-F238E27FC236}">
                <a16:creationId xmlns:a16="http://schemas.microsoft.com/office/drawing/2014/main" id="{74B26278-84DC-C242-9DCB-146912F819D0}"/>
              </a:ext>
            </a:extLst>
          </p:cNvPr>
          <p:cNvGrpSpPr/>
          <p:nvPr/>
        </p:nvGrpSpPr>
        <p:grpSpPr>
          <a:xfrm>
            <a:off x="-36164" y="-1997531"/>
            <a:ext cx="13447522" cy="9892021"/>
            <a:chOff x="-1865119" y="-4514850"/>
            <a:chExt cx="13447522" cy="9892021"/>
          </a:xfrm>
        </p:grpSpPr>
        <p:sp>
          <p:nvSpPr>
            <p:cNvPr id="23" name="Rectangle 22">
              <a:extLst>
                <a:ext uri="{FF2B5EF4-FFF2-40B4-BE49-F238E27FC236}">
                  <a16:creationId xmlns:a16="http://schemas.microsoft.com/office/drawing/2014/main" id="{3BD53786-CF69-6A9B-5B5C-39840A625EE7}"/>
                </a:ext>
              </a:extLst>
            </p:cNvPr>
            <p:cNvSpPr/>
            <p:nvPr/>
          </p:nvSpPr>
          <p:spPr>
            <a:xfrm rot="16200000" flipH="1">
              <a:off x="383116" y="-6763085"/>
              <a:ext cx="8951051" cy="134475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85B7EC39-9EB5-17F3-426A-386967C84A8A}"/>
                </a:ext>
              </a:extLst>
            </p:cNvPr>
            <p:cNvSpPr/>
            <p:nvPr/>
          </p:nvSpPr>
          <p:spPr>
            <a:xfrm rot="10800000" flipH="1">
              <a:off x="-1181451" y="4430063"/>
              <a:ext cx="1706062" cy="947108"/>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grpSp>
        <p:nvGrpSpPr>
          <p:cNvPr id="25" name="Group 24">
            <a:extLst>
              <a:ext uri="{FF2B5EF4-FFF2-40B4-BE49-F238E27FC236}">
                <a16:creationId xmlns:a16="http://schemas.microsoft.com/office/drawing/2014/main" id="{59913B96-AED4-6393-056A-2E5C41855AD0}"/>
              </a:ext>
            </a:extLst>
          </p:cNvPr>
          <p:cNvGrpSpPr/>
          <p:nvPr/>
        </p:nvGrpSpPr>
        <p:grpSpPr>
          <a:xfrm>
            <a:off x="0" y="-2162024"/>
            <a:ext cx="12859634" cy="9594486"/>
            <a:chOff x="-115184" y="-3581400"/>
            <a:chExt cx="12859634" cy="9594486"/>
          </a:xfrm>
        </p:grpSpPr>
        <p:sp>
          <p:nvSpPr>
            <p:cNvPr id="26" name="Rectangle 25">
              <a:extLst>
                <a:ext uri="{FF2B5EF4-FFF2-40B4-BE49-F238E27FC236}">
                  <a16:creationId xmlns:a16="http://schemas.microsoft.com/office/drawing/2014/main" id="{D9DE2091-2314-C182-1D55-8FF8B4C86960}"/>
                </a:ext>
              </a:extLst>
            </p:cNvPr>
            <p:cNvSpPr/>
            <p:nvPr/>
          </p:nvSpPr>
          <p:spPr>
            <a:xfrm rot="16200000" flipH="1">
              <a:off x="1912534" y="-5609118"/>
              <a:ext cx="8804198" cy="1285963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7" name="Isosceles Triangle 26">
              <a:extLst>
                <a:ext uri="{FF2B5EF4-FFF2-40B4-BE49-F238E27FC236}">
                  <a16:creationId xmlns:a16="http://schemas.microsoft.com/office/drawing/2014/main" id="{582E1AFB-6CF8-1814-2238-B34E1F9AC2B2}"/>
                </a:ext>
              </a:extLst>
            </p:cNvPr>
            <p:cNvSpPr/>
            <p:nvPr/>
          </p:nvSpPr>
          <p:spPr>
            <a:xfrm rot="10800000" flipH="1">
              <a:off x="568484" y="5065978"/>
              <a:ext cx="1706062" cy="947108"/>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grpSp>
        <p:nvGrpSpPr>
          <p:cNvPr id="28" name="Group 27">
            <a:extLst>
              <a:ext uri="{FF2B5EF4-FFF2-40B4-BE49-F238E27FC236}">
                <a16:creationId xmlns:a16="http://schemas.microsoft.com/office/drawing/2014/main" id="{4B06A150-FDBD-7BC6-F46E-4BE0C2309FDF}"/>
              </a:ext>
            </a:extLst>
          </p:cNvPr>
          <p:cNvGrpSpPr/>
          <p:nvPr/>
        </p:nvGrpSpPr>
        <p:grpSpPr>
          <a:xfrm>
            <a:off x="-36165" y="-8260000"/>
            <a:ext cx="13447522" cy="9892021"/>
            <a:chOff x="-1865119" y="-4514850"/>
            <a:chExt cx="13447522" cy="9892021"/>
          </a:xfrm>
        </p:grpSpPr>
        <p:sp>
          <p:nvSpPr>
            <p:cNvPr id="32" name="Rectangle 31">
              <a:extLst>
                <a:ext uri="{FF2B5EF4-FFF2-40B4-BE49-F238E27FC236}">
                  <a16:creationId xmlns:a16="http://schemas.microsoft.com/office/drawing/2014/main" id="{BFABE507-A9B5-FC73-A14E-06FBDEA267A7}"/>
                </a:ext>
              </a:extLst>
            </p:cNvPr>
            <p:cNvSpPr/>
            <p:nvPr/>
          </p:nvSpPr>
          <p:spPr>
            <a:xfrm rot="16200000" flipH="1">
              <a:off x="383116" y="-6763085"/>
              <a:ext cx="8951051" cy="134475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E9625C1E-1F93-6ACE-738A-596D13ECD0C1}"/>
                </a:ext>
              </a:extLst>
            </p:cNvPr>
            <p:cNvSpPr/>
            <p:nvPr/>
          </p:nvSpPr>
          <p:spPr>
            <a:xfrm rot="10800000" flipH="1">
              <a:off x="-1181451" y="4430063"/>
              <a:ext cx="1706062" cy="947108"/>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grpSp>
        <p:nvGrpSpPr>
          <p:cNvPr id="35" name="Group 34">
            <a:extLst>
              <a:ext uri="{FF2B5EF4-FFF2-40B4-BE49-F238E27FC236}">
                <a16:creationId xmlns:a16="http://schemas.microsoft.com/office/drawing/2014/main" id="{66E39D6B-4096-440B-46C6-7F1732EDE778}"/>
              </a:ext>
            </a:extLst>
          </p:cNvPr>
          <p:cNvGrpSpPr/>
          <p:nvPr/>
        </p:nvGrpSpPr>
        <p:grpSpPr>
          <a:xfrm>
            <a:off x="0" y="-8341782"/>
            <a:ext cx="12859634" cy="9594486"/>
            <a:chOff x="-115184" y="-3581400"/>
            <a:chExt cx="12859634" cy="9594486"/>
          </a:xfrm>
        </p:grpSpPr>
        <p:sp>
          <p:nvSpPr>
            <p:cNvPr id="36" name="Rectangle 35">
              <a:extLst>
                <a:ext uri="{FF2B5EF4-FFF2-40B4-BE49-F238E27FC236}">
                  <a16:creationId xmlns:a16="http://schemas.microsoft.com/office/drawing/2014/main" id="{013D5DF1-8DFD-8D2A-935A-49318AA89DF2}"/>
                </a:ext>
              </a:extLst>
            </p:cNvPr>
            <p:cNvSpPr/>
            <p:nvPr/>
          </p:nvSpPr>
          <p:spPr>
            <a:xfrm rot="16200000" flipH="1">
              <a:off x="1912534" y="-5609118"/>
              <a:ext cx="8804198" cy="1285963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7" name="Isosceles Triangle 36">
              <a:extLst>
                <a:ext uri="{FF2B5EF4-FFF2-40B4-BE49-F238E27FC236}">
                  <a16:creationId xmlns:a16="http://schemas.microsoft.com/office/drawing/2014/main" id="{EBF8136B-1B0D-1882-ED15-B3EC075BEC5E}"/>
                </a:ext>
              </a:extLst>
            </p:cNvPr>
            <p:cNvSpPr/>
            <p:nvPr/>
          </p:nvSpPr>
          <p:spPr>
            <a:xfrm rot="10800000" flipH="1">
              <a:off x="568484" y="5065978"/>
              <a:ext cx="1706062" cy="947108"/>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sp>
        <p:nvSpPr>
          <p:cNvPr id="38" name="TextBox 37">
            <a:extLst>
              <a:ext uri="{FF2B5EF4-FFF2-40B4-BE49-F238E27FC236}">
                <a16:creationId xmlns:a16="http://schemas.microsoft.com/office/drawing/2014/main" id="{F8EB4412-C44B-EDFF-F09B-E4557024CDDD}"/>
              </a:ext>
            </a:extLst>
          </p:cNvPr>
          <p:cNvSpPr txBox="1"/>
          <p:nvPr/>
        </p:nvSpPr>
        <p:spPr>
          <a:xfrm>
            <a:off x="2195388" y="-8260000"/>
            <a:ext cx="9996612" cy="830997"/>
          </a:xfrm>
          <a:prstGeom prst="rect">
            <a:avLst/>
          </a:prstGeom>
          <a:noFill/>
        </p:spPr>
        <p:txBody>
          <a:bodyPr wrap="square" rtlCol="0">
            <a:spAutoFit/>
          </a:bodyPr>
          <a:lstStyle/>
          <a:p>
            <a:r>
              <a:rPr lang="en-US" sz="4800" b="1" dirty="0">
                <a:latin typeface="Calibri" panose="020F0502020204030204" pitchFamily="34" charset="0"/>
              </a:rPr>
              <a:t>SUB-FUND ADMINISTRATOR REPORT</a:t>
            </a:r>
          </a:p>
        </p:txBody>
      </p:sp>
      <p:sp>
        <p:nvSpPr>
          <p:cNvPr id="19" name="TextBox 18">
            <a:extLst>
              <a:ext uri="{FF2B5EF4-FFF2-40B4-BE49-F238E27FC236}">
                <a16:creationId xmlns:a16="http://schemas.microsoft.com/office/drawing/2014/main" id="{9C4BFEA8-9C73-42C2-FBBE-A2C80CE4F9D8}"/>
              </a:ext>
            </a:extLst>
          </p:cNvPr>
          <p:cNvSpPr txBox="1"/>
          <p:nvPr/>
        </p:nvSpPr>
        <p:spPr>
          <a:xfrm>
            <a:off x="2195388" y="813015"/>
            <a:ext cx="8022084" cy="830997"/>
          </a:xfrm>
          <a:prstGeom prst="rect">
            <a:avLst/>
          </a:prstGeom>
          <a:noFill/>
        </p:spPr>
        <p:txBody>
          <a:bodyPr wrap="square" rtlCol="0">
            <a:spAutoFit/>
          </a:bodyPr>
          <a:lstStyle/>
          <a:p>
            <a:r>
              <a:rPr lang="en-US" sz="4800" b="1" dirty="0">
                <a:solidFill>
                  <a:schemeClr val="bg1"/>
                </a:solidFill>
                <a:latin typeface="Calibri" panose="020F0502020204030204" pitchFamily="34" charset="0"/>
              </a:rPr>
              <a:t>SAFETY TRAINING</a:t>
            </a:r>
          </a:p>
        </p:txBody>
      </p:sp>
      <p:sp>
        <p:nvSpPr>
          <p:cNvPr id="46" name="TextBox 45">
            <a:extLst>
              <a:ext uri="{FF2B5EF4-FFF2-40B4-BE49-F238E27FC236}">
                <a16:creationId xmlns:a16="http://schemas.microsoft.com/office/drawing/2014/main" id="{99031707-EF26-1D96-5913-C2CDB4FB7021}"/>
              </a:ext>
            </a:extLst>
          </p:cNvPr>
          <p:cNvSpPr txBox="1"/>
          <p:nvPr/>
        </p:nvSpPr>
        <p:spPr>
          <a:xfrm>
            <a:off x="1188277" y="7176017"/>
            <a:ext cx="5556069" cy="707886"/>
          </a:xfrm>
          <a:prstGeom prst="rect">
            <a:avLst/>
          </a:prstGeom>
          <a:noFill/>
        </p:spPr>
        <p:txBody>
          <a:bodyPr wrap="square" rtlCol="0">
            <a:spAutoFit/>
          </a:bodyPr>
          <a:lstStyle/>
          <a:p>
            <a:pPr algn="ctr"/>
            <a:r>
              <a:rPr lang="en-US" sz="4000" b="1" dirty="0">
                <a:latin typeface="Calibri" panose="020F0502020204030204" pitchFamily="34" charset="0"/>
              </a:rPr>
              <a:t>PRESENTATION</a:t>
            </a:r>
          </a:p>
        </p:txBody>
      </p:sp>
      <p:sp>
        <p:nvSpPr>
          <p:cNvPr id="48" name="TextBox 47">
            <a:extLst>
              <a:ext uri="{FF2B5EF4-FFF2-40B4-BE49-F238E27FC236}">
                <a16:creationId xmlns:a16="http://schemas.microsoft.com/office/drawing/2014/main" id="{9E0C9742-9CA0-53C2-88F7-8743C838B7AA}"/>
              </a:ext>
            </a:extLst>
          </p:cNvPr>
          <p:cNvSpPr txBox="1"/>
          <p:nvPr/>
        </p:nvSpPr>
        <p:spPr>
          <a:xfrm>
            <a:off x="2621098" y="-6258220"/>
            <a:ext cx="8022084" cy="830997"/>
          </a:xfrm>
          <a:prstGeom prst="rect">
            <a:avLst/>
          </a:prstGeom>
          <a:noFill/>
        </p:spPr>
        <p:txBody>
          <a:bodyPr wrap="square" rtlCol="0">
            <a:spAutoFit/>
          </a:bodyPr>
          <a:lstStyle/>
          <a:p>
            <a:r>
              <a:rPr lang="en-US" sz="4800" b="1" dirty="0">
                <a:solidFill>
                  <a:schemeClr val="bg1"/>
                </a:solidFill>
                <a:latin typeface="Calibri" panose="020F0502020204030204" pitchFamily="34" charset="0"/>
              </a:rPr>
              <a:t>RECENT INTAKE TRAINING</a:t>
            </a:r>
          </a:p>
        </p:txBody>
      </p:sp>
      <p:pic>
        <p:nvPicPr>
          <p:cNvPr id="49" name="Picture 48">
            <a:extLst>
              <a:ext uri="{FF2B5EF4-FFF2-40B4-BE49-F238E27FC236}">
                <a16:creationId xmlns:a16="http://schemas.microsoft.com/office/drawing/2014/main" id="{9FF3EF57-2C4B-6136-7B63-46322A9497BE}"/>
              </a:ext>
            </a:extLst>
          </p:cNvPr>
          <p:cNvPicPr>
            <a:picLocks noChangeAspect="1"/>
          </p:cNvPicPr>
          <p:nvPr/>
        </p:nvPicPr>
        <p:blipFill>
          <a:blip r:embed="rId2"/>
          <a:stretch>
            <a:fillRect/>
          </a:stretch>
        </p:blipFill>
        <p:spPr>
          <a:xfrm>
            <a:off x="3625022" y="-5305260"/>
            <a:ext cx="5793375" cy="4489019"/>
          </a:xfrm>
          <a:prstGeom prst="rect">
            <a:avLst/>
          </a:prstGeom>
          <a:ln>
            <a:noFill/>
          </a:ln>
          <a:effectLst>
            <a:outerShdw blurRad="292100" dist="139700" dir="2700000" algn="tl" rotWithShape="0">
              <a:srgbClr val="333333">
                <a:alpha val="65000"/>
              </a:srgbClr>
            </a:outerShdw>
          </a:effectLst>
        </p:spPr>
      </p:pic>
      <p:sp>
        <p:nvSpPr>
          <p:cNvPr id="29" name="Rectangle 28">
            <a:extLst>
              <a:ext uri="{FF2B5EF4-FFF2-40B4-BE49-F238E27FC236}">
                <a16:creationId xmlns:a16="http://schemas.microsoft.com/office/drawing/2014/main" id="{BAFC3FA0-B996-FD12-32CC-BC42B2572352}"/>
              </a:ext>
            </a:extLst>
          </p:cNvPr>
          <p:cNvSpPr/>
          <p:nvPr/>
        </p:nvSpPr>
        <p:spPr>
          <a:xfrm>
            <a:off x="1045800" y="7986714"/>
            <a:ext cx="12295787" cy="4093428"/>
          </a:xfrm>
          <a:prstGeom prst="rect">
            <a:avLst/>
          </a:prstGeom>
        </p:spPr>
        <p:txBody>
          <a:bodyPr wrap="square">
            <a:spAutoFit/>
          </a:bodyPr>
          <a:lstStyle/>
          <a:p>
            <a:pPr algn="ctr"/>
            <a:r>
              <a:rPr lang="en-US" sz="4800" b="1" dirty="0">
                <a:solidFill>
                  <a:schemeClr val="accent1">
                    <a:lumMod val="50000"/>
                  </a:schemeClr>
                </a:solidFill>
                <a:latin typeface="Calibri" panose="020F0502020204030204" pitchFamily="34" charset="0"/>
                <a:ea typeface="Calibri" panose="020F0502020204030204" pitchFamily="34" charset="0"/>
              </a:rPr>
              <a:t>Protecting Children from Abuse</a:t>
            </a:r>
          </a:p>
          <a:p>
            <a:pPr algn="ctr"/>
            <a:r>
              <a:rPr lang="en-US" sz="4800" b="1" dirty="0">
                <a:solidFill>
                  <a:schemeClr val="accent1">
                    <a:lumMod val="50000"/>
                  </a:schemeClr>
                </a:solidFill>
                <a:latin typeface="Calibri" panose="020F0502020204030204" pitchFamily="34" charset="0"/>
                <a:ea typeface="Calibri" panose="020F0502020204030204" pitchFamily="34" charset="0"/>
              </a:rPr>
              <a:t>In New Jersey</a:t>
            </a:r>
          </a:p>
          <a:p>
            <a:pPr algn="ctr"/>
            <a:endParaRPr lang="en-US" sz="1400" b="1" dirty="0">
              <a:solidFill>
                <a:schemeClr val="accent1">
                  <a:lumMod val="50000"/>
                </a:schemeClr>
              </a:solidFill>
              <a:latin typeface="Calibri" panose="020F0502020204030204" pitchFamily="34" charset="0"/>
              <a:ea typeface="Calibri" panose="020F0502020204030204" pitchFamily="34" charset="0"/>
            </a:endParaRPr>
          </a:p>
          <a:p>
            <a:pPr algn="ctr"/>
            <a:r>
              <a:rPr lang="en-US" sz="2400" i="1" dirty="0">
                <a:solidFill>
                  <a:schemeClr val="accent1">
                    <a:lumMod val="50000"/>
                  </a:schemeClr>
                </a:solidFill>
                <a:latin typeface="Calibri" panose="020F0502020204030204" pitchFamily="34" charset="0"/>
                <a:ea typeface="Calibri" panose="020F0502020204030204" pitchFamily="34" charset="0"/>
              </a:rPr>
              <a:t>Presenter:</a:t>
            </a:r>
          </a:p>
          <a:p>
            <a:pPr algn="ctr"/>
            <a:r>
              <a:rPr lang="en-US" sz="4400" b="1" dirty="0">
                <a:solidFill>
                  <a:schemeClr val="accent1">
                    <a:lumMod val="50000"/>
                  </a:schemeClr>
                </a:solidFill>
                <a:latin typeface="Calibri" panose="020F0502020204030204" pitchFamily="34" charset="0"/>
                <a:ea typeface="Calibri" panose="020F0502020204030204" pitchFamily="34" charset="0"/>
              </a:rPr>
              <a:t>Paul Shives</a:t>
            </a:r>
          </a:p>
          <a:p>
            <a:pPr algn="ctr"/>
            <a:r>
              <a:rPr lang="en-US" sz="3600" i="1" dirty="0">
                <a:solidFill>
                  <a:schemeClr val="accent1">
                    <a:lumMod val="50000"/>
                  </a:schemeClr>
                </a:solidFill>
                <a:latin typeface="Calibri" panose="020F0502020204030204" pitchFamily="34" charset="0"/>
                <a:ea typeface="Calibri" panose="020F0502020204030204" pitchFamily="34" charset="0"/>
              </a:rPr>
              <a:t>Senior Director of Safety</a:t>
            </a:r>
          </a:p>
          <a:p>
            <a:pPr algn="ctr"/>
            <a:r>
              <a:rPr lang="en-US" sz="3600" i="1" dirty="0">
                <a:solidFill>
                  <a:schemeClr val="accent1">
                    <a:lumMod val="50000"/>
                  </a:schemeClr>
                </a:solidFill>
                <a:latin typeface="Calibri" panose="020F0502020204030204" pitchFamily="34" charset="0"/>
                <a:ea typeface="Calibri" panose="020F0502020204030204" pitchFamily="34" charset="0"/>
              </a:rPr>
              <a:t>J.A. Montgomery Risk Control</a:t>
            </a:r>
            <a:endParaRPr lang="en-US" sz="3600" i="1" dirty="0">
              <a:solidFill>
                <a:schemeClr val="accent1">
                  <a:lumMod val="50000"/>
                </a:schemeClr>
              </a:solidFill>
              <a:latin typeface="Calibri" panose="020F0502020204030204" pitchFamily="34" charset="0"/>
            </a:endParaRPr>
          </a:p>
        </p:txBody>
      </p:sp>
      <p:graphicFrame>
        <p:nvGraphicFramePr>
          <p:cNvPr id="2" name="Table 1">
            <a:extLst>
              <a:ext uri="{FF2B5EF4-FFF2-40B4-BE49-F238E27FC236}">
                <a16:creationId xmlns:a16="http://schemas.microsoft.com/office/drawing/2014/main" id="{6F525AD3-170C-9715-A005-DED3DD4F6BC4}"/>
              </a:ext>
            </a:extLst>
          </p:cNvPr>
          <p:cNvGraphicFramePr>
            <a:graphicFrameLocks noGrp="1"/>
          </p:cNvGraphicFramePr>
          <p:nvPr/>
        </p:nvGraphicFramePr>
        <p:xfrm>
          <a:off x="2248945" y="1644012"/>
          <a:ext cx="8877300" cy="1390650"/>
        </p:xfrm>
        <a:graphic>
          <a:graphicData uri="http://schemas.openxmlformats.org/drawingml/2006/table">
            <a:tbl>
              <a:tblPr/>
              <a:tblGrid>
                <a:gridCol w="1548292">
                  <a:extLst>
                    <a:ext uri="{9D8B030D-6E8A-4147-A177-3AD203B41FA5}">
                      <a16:colId xmlns:a16="http://schemas.microsoft.com/office/drawing/2014/main" val="3173253326"/>
                    </a:ext>
                  </a:extLst>
                </a:gridCol>
                <a:gridCol w="5244524">
                  <a:extLst>
                    <a:ext uri="{9D8B030D-6E8A-4147-A177-3AD203B41FA5}">
                      <a16:colId xmlns:a16="http://schemas.microsoft.com/office/drawing/2014/main" val="1490353077"/>
                    </a:ext>
                  </a:extLst>
                </a:gridCol>
                <a:gridCol w="2084484">
                  <a:extLst>
                    <a:ext uri="{9D8B030D-6E8A-4147-A177-3AD203B41FA5}">
                      <a16:colId xmlns:a16="http://schemas.microsoft.com/office/drawing/2014/main" val="552658224"/>
                    </a:ext>
                  </a:extLst>
                </a:gridCol>
              </a:tblGrid>
              <a:tr h="200025">
                <a:tc gridSpan="3">
                  <a:txBody>
                    <a:bodyPr/>
                    <a:lstStyle/>
                    <a:p>
                      <a:pPr algn="ctr" fontAlgn="b"/>
                      <a:r>
                        <a:rPr lang="en-US" sz="1200" b="1" i="0" u="none" strike="noStrike" dirty="0">
                          <a:solidFill>
                            <a:srgbClr val="000000"/>
                          </a:solidFill>
                          <a:effectLst/>
                          <a:latin typeface="Aptos Narrow" panose="020B0004020202020204" pitchFamily="34" charset="0"/>
                        </a:rPr>
                        <a:t>Driving Safety Training</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12101105"/>
                  </a:ext>
                </a:extLst>
              </a:tr>
              <a:tr h="200025">
                <a:tc>
                  <a:txBody>
                    <a:bodyPr/>
                    <a:lstStyle/>
                    <a:p>
                      <a:pPr algn="ctr" fontAlgn="b"/>
                      <a:r>
                        <a:rPr lang="en-US" sz="1100" b="1" i="0" u="none" strike="noStrike">
                          <a:solidFill>
                            <a:srgbClr val="FFFFFF"/>
                          </a:solidFill>
                          <a:effectLst/>
                          <a:latin typeface="Aptos Narrow" panose="020B0004020202020204" pitchFamily="34" charset="0"/>
                        </a:rPr>
                        <a:t>Date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6082"/>
                    </a:solidFill>
                  </a:tcPr>
                </a:tc>
                <a:tc>
                  <a:txBody>
                    <a:bodyPr/>
                    <a:lstStyle/>
                    <a:p>
                      <a:pPr algn="ctr" fontAlgn="b"/>
                      <a:r>
                        <a:rPr lang="en-US" sz="1100" b="1" i="0" u="none" strike="noStrike">
                          <a:solidFill>
                            <a:srgbClr val="FFFFFF"/>
                          </a:solidFill>
                          <a:effectLst/>
                          <a:latin typeface="Aptos Narrow" panose="020B0004020202020204" pitchFamily="34" charset="0"/>
                        </a:rPr>
                        <a:t>Class Topic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6082"/>
                    </a:solidFill>
                  </a:tcPr>
                </a:tc>
                <a:tc>
                  <a:txBody>
                    <a:bodyPr/>
                    <a:lstStyle/>
                    <a:p>
                      <a:pPr algn="ctr" fontAlgn="b"/>
                      <a:r>
                        <a:rPr lang="en-US" sz="1100" b="1" i="0" u="none" strike="noStrike">
                          <a:solidFill>
                            <a:srgbClr val="FFFFFF"/>
                          </a:solidFill>
                          <a:effectLst/>
                          <a:latin typeface="Aptos Narrow" panose="020B0004020202020204" pitchFamily="34" charset="0"/>
                        </a:rPr>
                        <a:t>Time</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6082"/>
                    </a:solidFill>
                  </a:tcPr>
                </a:tc>
                <a:extLst>
                  <a:ext uri="{0D108BD9-81ED-4DB2-BD59-A6C34878D82A}">
                    <a16:rowId xmlns:a16="http://schemas.microsoft.com/office/drawing/2014/main" val="1213076367"/>
                  </a:ext>
                </a:extLst>
              </a:tr>
              <a:tr h="200025">
                <a:tc>
                  <a:txBody>
                    <a:bodyPr/>
                    <a:lstStyle/>
                    <a:p>
                      <a:pPr algn="ctr" fontAlgn="t"/>
                      <a:r>
                        <a:rPr lang="en-US" sz="1100" b="0" i="0" u="none" strike="noStrike">
                          <a:solidFill>
                            <a:srgbClr val="000000"/>
                          </a:solidFill>
                          <a:effectLst/>
                          <a:latin typeface="Aptos Display" panose="020B0004020202020204" pitchFamily="34" charset="0"/>
                        </a:rPr>
                        <a:t>6/16/2025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Aptos Display" panose="020B0004020202020204" pitchFamily="34" charset="0"/>
                          <a:hlinkClick r:id="rId3"/>
                        </a:rPr>
                        <a:t>CDL: Drivers' Safety Regulations</a:t>
                      </a:r>
                      <a:endParaRPr lang="en-US" sz="1100" b="0" i="0" u="none" strike="noStrike">
                        <a:solidFill>
                          <a:srgbClr val="000000"/>
                        </a:solidFill>
                        <a:effectLst/>
                        <a:latin typeface="Aptos Display" panose="020B00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Aptos Display" panose="020B0004020202020204" pitchFamily="34" charset="0"/>
                        </a:rPr>
                        <a:t>9:30 - 11:30 am</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28560187"/>
                  </a:ext>
                </a:extLst>
              </a:tr>
              <a:tr h="200025">
                <a:tc>
                  <a:txBody>
                    <a:bodyPr/>
                    <a:lstStyle/>
                    <a:p>
                      <a:pPr algn="ctr" fontAlgn="t"/>
                      <a:r>
                        <a:rPr lang="en-US" sz="1100" b="0" i="0" u="none" strike="noStrike">
                          <a:solidFill>
                            <a:srgbClr val="000000"/>
                          </a:solidFill>
                          <a:effectLst/>
                          <a:latin typeface="Aptos Display" panose="020B0004020202020204" pitchFamily="34" charset="0"/>
                        </a:rPr>
                        <a:t>6/25/2025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Aptos Display" panose="020B0004020202020204" pitchFamily="34" charset="0"/>
                          <a:hlinkClick r:id="rId4"/>
                        </a:rPr>
                        <a:t>Driving Safety Awareness</a:t>
                      </a:r>
                      <a:endParaRPr lang="en-US" sz="1100" b="0" i="0" u="none" strike="noStrike">
                        <a:solidFill>
                          <a:srgbClr val="000000"/>
                        </a:solidFill>
                        <a:effectLst/>
                        <a:latin typeface="Aptos Display" panose="020B00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Aptos Display" panose="020B0004020202020204" pitchFamily="34" charset="0"/>
                        </a:rPr>
                        <a:t>9:00 - 10:30 am</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71384169"/>
                  </a:ext>
                </a:extLst>
              </a:tr>
              <a:tr h="200025">
                <a:tc>
                  <a:txBody>
                    <a:bodyPr/>
                    <a:lstStyle/>
                    <a:p>
                      <a:pPr algn="ctr" fontAlgn="t"/>
                      <a:r>
                        <a:rPr lang="en-US" sz="1100" b="0" i="0" u="none" strike="noStrike">
                          <a:solidFill>
                            <a:srgbClr val="000000"/>
                          </a:solidFill>
                          <a:effectLst/>
                          <a:latin typeface="Aptos Display" panose="020B0004020202020204" pitchFamily="34" charset="0"/>
                        </a:rPr>
                        <a:t>6/30/2025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Aptos Display" panose="020B0004020202020204" pitchFamily="34" charset="0"/>
                          <a:hlinkClick r:id="rId5"/>
                        </a:rPr>
                        <a:t>CDL: Supervisors' Reasonable Suspicion</a:t>
                      </a:r>
                      <a:endParaRPr lang="en-US" sz="1100" b="0" i="0" u="none" strike="noStrike" dirty="0">
                        <a:solidFill>
                          <a:srgbClr val="000000"/>
                        </a:solidFill>
                        <a:effectLst/>
                        <a:latin typeface="Aptos Display" panose="020B00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Aptos Display" panose="020B0004020202020204" pitchFamily="34" charset="0"/>
                        </a:rPr>
                        <a:t>8:30 - 10:30 am</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907588"/>
                  </a:ext>
                </a:extLst>
              </a:tr>
              <a:tr h="200025">
                <a:tc>
                  <a:txBody>
                    <a:bodyPr/>
                    <a:lstStyle/>
                    <a:p>
                      <a:pPr algn="ctr" fontAlgn="t"/>
                      <a:r>
                        <a:rPr lang="en-US" sz="1100" b="0" i="0" u="none" strike="noStrike">
                          <a:solidFill>
                            <a:srgbClr val="000000"/>
                          </a:solidFill>
                          <a:effectLst/>
                          <a:latin typeface="Aptos Display" panose="020B0004020202020204" pitchFamily="34" charset="0"/>
                        </a:rPr>
                        <a:t>7/8/2025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Aptos Display" panose="020B0004020202020204" pitchFamily="34" charset="0"/>
                          <a:hlinkClick r:id="rId6"/>
                        </a:rPr>
                        <a:t>CDL: Drivers' Safety Regulations</a:t>
                      </a:r>
                      <a:endParaRPr lang="en-US" sz="1100" b="0" i="0" u="none" strike="noStrike">
                        <a:solidFill>
                          <a:srgbClr val="000000"/>
                        </a:solidFill>
                        <a:effectLst/>
                        <a:latin typeface="Aptos Display" panose="020B00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Aptos Display" panose="020B0004020202020204" pitchFamily="34" charset="0"/>
                        </a:rPr>
                        <a:t>8:30 - 10:30 am</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30409626"/>
                  </a:ext>
                </a:extLst>
              </a:tr>
              <a:tr h="190500">
                <a:tc>
                  <a:txBody>
                    <a:bodyPr/>
                    <a:lstStyle/>
                    <a:p>
                      <a:pPr algn="ctr" fontAlgn="t"/>
                      <a:r>
                        <a:rPr lang="en-US" sz="1100" b="0" i="0" u="none" strike="noStrike">
                          <a:solidFill>
                            <a:srgbClr val="000000"/>
                          </a:solidFill>
                          <a:effectLst/>
                          <a:latin typeface="Aptos Display" panose="020B0004020202020204" pitchFamily="34" charset="0"/>
                        </a:rPr>
                        <a:t>7/18/2025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Aptos Display" panose="020B0004020202020204" pitchFamily="34" charset="0"/>
                          <a:hlinkClick r:id="rId7"/>
                        </a:rPr>
                        <a:t>Driving Safety Awareness</a:t>
                      </a:r>
                      <a:endParaRPr lang="en-US" sz="1100" b="0" i="0" u="none" strike="noStrike">
                        <a:solidFill>
                          <a:srgbClr val="000000"/>
                        </a:solidFill>
                        <a:effectLst/>
                        <a:latin typeface="Aptos Display" panose="020B00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Aptos Display" panose="020B0004020202020204" pitchFamily="34" charset="0"/>
                        </a:rPr>
                        <a:t>8:30 - 10:00 am</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07058189"/>
                  </a:ext>
                </a:extLst>
              </a:tr>
            </a:tbl>
          </a:graphicData>
        </a:graphic>
      </p:graphicFrame>
      <p:pic>
        <p:nvPicPr>
          <p:cNvPr id="6" name="Picture 5">
            <a:extLst>
              <a:ext uri="{FF2B5EF4-FFF2-40B4-BE49-F238E27FC236}">
                <a16:creationId xmlns:a16="http://schemas.microsoft.com/office/drawing/2014/main" id="{EFDD002A-A549-D115-0970-455163B9C7C9}"/>
              </a:ext>
            </a:extLst>
          </p:cNvPr>
          <p:cNvPicPr>
            <a:picLocks noChangeAspect="1"/>
          </p:cNvPicPr>
          <p:nvPr/>
        </p:nvPicPr>
        <p:blipFill>
          <a:blip r:embed="rId8"/>
          <a:stretch>
            <a:fillRect/>
          </a:stretch>
        </p:blipFill>
        <p:spPr>
          <a:xfrm>
            <a:off x="3906006" y="3461902"/>
            <a:ext cx="6056701" cy="2752165"/>
          </a:xfrm>
          <a:prstGeom prst="rect">
            <a:avLst/>
          </a:prstGeom>
          <a:solidFill>
            <a:schemeClr val="bg1"/>
          </a:solidFill>
          <a:ln w="101600">
            <a:solidFill>
              <a:schemeClr val="bg1"/>
            </a:solidFill>
          </a:ln>
        </p:spPr>
      </p:pic>
    </p:spTree>
    <p:extLst>
      <p:ext uri="{BB962C8B-B14F-4D97-AF65-F5344CB8AC3E}">
        <p14:creationId xmlns:p14="http://schemas.microsoft.com/office/powerpoint/2010/main" val="315194082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2AC78-C883-C2AC-0CC2-F5BCA851320E}"/>
              </a:ext>
            </a:extLst>
          </p:cNvPr>
          <p:cNvSpPr>
            <a:spLocks noGrp="1"/>
          </p:cNvSpPr>
          <p:nvPr>
            <p:ph type="title"/>
          </p:nvPr>
        </p:nvSpPr>
        <p:spPr/>
        <p:txBody>
          <a:bodyPr/>
          <a:lstStyle/>
          <a:p>
            <a:r>
              <a:rPr lang="en-US" dirty="0"/>
              <a:t>NJ Law Against Discrimination</a:t>
            </a:r>
          </a:p>
        </p:txBody>
      </p:sp>
      <p:sp>
        <p:nvSpPr>
          <p:cNvPr id="3" name="Content Placeholder 2">
            <a:extLst>
              <a:ext uri="{FF2B5EF4-FFF2-40B4-BE49-F238E27FC236}">
                <a16:creationId xmlns:a16="http://schemas.microsoft.com/office/drawing/2014/main" id="{763526D4-72E8-44BA-652D-D0D306E11897}"/>
              </a:ext>
            </a:extLst>
          </p:cNvPr>
          <p:cNvSpPr>
            <a:spLocks noGrp="1"/>
          </p:cNvSpPr>
          <p:nvPr>
            <p:ph idx="1"/>
          </p:nvPr>
        </p:nvSpPr>
        <p:spPr/>
        <p:txBody>
          <a:bodyPr>
            <a:normAutofit fontScale="77500" lnSpcReduction="20000"/>
          </a:bodyPr>
          <a:lstStyle/>
          <a:p>
            <a:r>
              <a:rPr lang="en-US" dirty="0"/>
              <a:t>Enacted in 1945, first of its kind state civil rights law</a:t>
            </a:r>
          </a:p>
          <a:p>
            <a:r>
              <a:rPr lang="en-US" dirty="0"/>
              <a:t>Provides strong protections based on a wide range of protected characteristics </a:t>
            </a:r>
          </a:p>
          <a:p>
            <a:r>
              <a:rPr lang="en-US" dirty="0"/>
              <a:t>Covers employment, places of public accommodation, housing, business transactions</a:t>
            </a:r>
          </a:p>
          <a:p>
            <a:r>
              <a:rPr lang="en-US" dirty="0"/>
              <a:t>Amended in 1992 to cover sexual orientation</a:t>
            </a:r>
          </a:p>
          <a:p>
            <a:r>
              <a:rPr lang="en-US" dirty="0"/>
              <a:t>Amended in 2006 to cover gender identity</a:t>
            </a:r>
          </a:p>
          <a:p>
            <a:r>
              <a:rPr lang="en-US" dirty="0"/>
              <a:t>2007 – </a:t>
            </a:r>
            <a:r>
              <a:rPr lang="en-US" u="sng" dirty="0"/>
              <a:t>LW v. Toms River</a:t>
            </a:r>
            <a:r>
              <a:rPr lang="en-US" dirty="0"/>
              <a:t> – applies to students, requires comprehensive, pro-active approach</a:t>
            </a:r>
          </a:p>
          <a:p>
            <a:r>
              <a:rPr lang="en-US" dirty="0"/>
              <a:t>Amended in 2018 – Equal Pay Act</a:t>
            </a:r>
          </a:p>
          <a:p>
            <a:r>
              <a:rPr lang="en-US" dirty="0"/>
              <a:t>Amended in 2019 – CROWN Act</a:t>
            </a:r>
          </a:p>
          <a:p>
            <a:r>
              <a:rPr lang="en-US" dirty="0"/>
              <a:t>Expands protections provided under federal law</a:t>
            </a:r>
          </a:p>
          <a:p>
            <a:r>
              <a:rPr lang="en-US" b="1" dirty="0"/>
              <a:t>NO NEED TO PROVE INTENT TO DISCRIMINATE</a:t>
            </a:r>
          </a:p>
          <a:p>
            <a:r>
              <a:rPr lang="en-US" dirty="0"/>
              <a:t>Generally relied on by plaintiffs more than comparable federal law</a:t>
            </a:r>
          </a:p>
        </p:txBody>
      </p:sp>
      <p:sp>
        <p:nvSpPr>
          <p:cNvPr id="4" name="Slide Number Placeholder 3">
            <a:extLst>
              <a:ext uri="{FF2B5EF4-FFF2-40B4-BE49-F238E27FC236}">
                <a16:creationId xmlns:a16="http://schemas.microsoft.com/office/drawing/2014/main" id="{6591DC04-EC91-3743-4D33-FBEF8F858BE9}"/>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60</a:t>
            </a:fld>
            <a:endParaRPr lang="en-US" dirty="0">
              <a:solidFill>
                <a:prstClr val="black">
                  <a:tint val="75000"/>
                </a:prstClr>
              </a:solidFill>
            </a:endParaRPr>
          </a:p>
        </p:txBody>
      </p:sp>
    </p:spTree>
    <p:extLst>
      <p:ext uri="{BB962C8B-B14F-4D97-AF65-F5344CB8AC3E}">
        <p14:creationId xmlns:p14="http://schemas.microsoft.com/office/powerpoint/2010/main" val="12117267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900" y="252747"/>
            <a:ext cx="8534400" cy="411162"/>
          </a:xfrm>
        </p:spPr>
        <p:txBody>
          <a:bodyPr>
            <a:normAutofit fontScale="90000"/>
          </a:bodyPr>
          <a:lstStyle/>
          <a:p>
            <a:r>
              <a:rPr lang="en-US" u="sng" dirty="0"/>
              <a:t>NJLAD Punitive Damages Requirements</a:t>
            </a:r>
          </a:p>
        </p:txBody>
      </p:sp>
      <p:sp>
        <p:nvSpPr>
          <p:cNvPr id="3" name="Content Placeholder 2"/>
          <p:cNvSpPr>
            <a:spLocks noGrp="1"/>
          </p:cNvSpPr>
          <p:nvPr>
            <p:ph idx="1"/>
          </p:nvPr>
        </p:nvSpPr>
        <p:spPr>
          <a:xfrm>
            <a:off x="1752600" y="914400"/>
            <a:ext cx="8763000" cy="5441950"/>
          </a:xfrm>
        </p:spPr>
        <p:txBody>
          <a:bodyPr/>
          <a:lstStyle/>
          <a:p>
            <a:r>
              <a:rPr lang="en-US" dirty="0"/>
              <a:t>No Insurance Coverage for Punitive Damages!</a:t>
            </a:r>
          </a:p>
          <a:p>
            <a:r>
              <a:rPr lang="en-US" dirty="0"/>
              <a:t>A LAD claim for Punitive Damages requires the Plaintiff to prove two things by clear and convincing evidence</a:t>
            </a:r>
          </a:p>
          <a:p>
            <a:pPr>
              <a:buNone/>
            </a:pPr>
            <a:endParaRPr lang="en-US" dirty="0"/>
          </a:p>
          <a:p>
            <a:pPr marL="914400" lvl="1" indent="-514350">
              <a:buFont typeface="+mj-lt"/>
              <a:buAutoNum type="arabicPeriod"/>
            </a:pPr>
            <a:r>
              <a:rPr lang="en-US" dirty="0"/>
              <a:t>Actual participation by upper management or willful indifference, and </a:t>
            </a:r>
          </a:p>
          <a:p>
            <a:pPr marL="914400" lvl="1" indent="-514350">
              <a:buFont typeface="+mj-lt"/>
              <a:buAutoNum type="arabicPeriod"/>
            </a:pPr>
            <a:r>
              <a:rPr lang="en-US" dirty="0"/>
              <a:t>Especially egregious conduct</a:t>
            </a:r>
          </a:p>
          <a:p>
            <a:pPr lvl="1"/>
            <a:endParaRPr lang="en-US" dirty="0"/>
          </a:p>
          <a:p>
            <a:pPr lvl="2"/>
            <a:r>
              <a:rPr lang="en-US" dirty="0"/>
              <a:t>N.J. Stat. Sec. 2A:15-5.12</a:t>
            </a:r>
          </a:p>
        </p:txBody>
      </p:sp>
      <p:sp>
        <p:nvSpPr>
          <p:cNvPr id="9" name="Slide Number Placeholder 8"/>
          <p:cNvSpPr>
            <a:spLocks noGrp="1"/>
          </p:cNvSpPr>
          <p:nvPr>
            <p:ph type="sldNum" sz="quarter" idx="12"/>
          </p:nvPr>
        </p:nvSpPr>
        <p:spPr/>
        <p:txBody>
          <a:bodyPr/>
          <a:lstStyle/>
          <a:p>
            <a:fld id="{28B879BA-DDCD-46FE-B6EE-109284A3169F}" type="slidenum">
              <a:rPr lang="en-US" smtClean="0"/>
              <a:pPr/>
              <a:t>61</a:t>
            </a:fld>
            <a:endParaRPr lang="en-US" dirty="0"/>
          </a:p>
        </p:txBody>
      </p:sp>
    </p:spTree>
    <p:extLst>
      <p:ext uri="{BB962C8B-B14F-4D97-AF65-F5344CB8AC3E}">
        <p14:creationId xmlns:p14="http://schemas.microsoft.com/office/powerpoint/2010/main" val="17438517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01523-7F43-52D2-9B69-9B5BFC1D8061}"/>
              </a:ext>
            </a:extLst>
          </p:cNvPr>
          <p:cNvSpPr>
            <a:spLocks noGrp="1"/>
          </p:cNvSpPr>
          <p:nvPr>
            <p:ph type="title"/>
          </p:nvPr>
        </p:nvSpPr>
        <p:spPr/>
        <p:txBody>
          <a:bodyPr/>
          <a:lstStyle/>
          <a:p>
            <a:r>
              <a:rPr lang="en-US" dirty="0"/>
              <a:t>Summer HR CONSIDERATIONS</a:t>
            </a:r>
          </a:p>
        </p:txBody>
      </p:sp>
    </p:spTree>
    <p:extLst>
      <p:ext uri="{BB962C8B-B14F-4D97-AF65-F5344CB8AC3E}">
        <p14:creationId xmlns:p14="http://schemas.microsoft.com/office/powerpoint/2010/main" val="19634597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D3E19-D02B-2344-6E93-6CF95FAEDF52}"/>
              </a:ext>
            </a:extLst>
          </p:cNvPr>
          <p:cNvSpPr>
            <a:spLocks noGrp="1"/>
          </p:cNvSpPr>
          <p:nvPr>
            <p:ph type="title"/>
          </p:nvPr>
        </p:nvSpPr>
        <p:spPr/>
        <p:txBody>
          <a:bodyPr>
            <a:normAutofit/>
          </a:bodyPr>
          <a:lstStyle/>
          <a:p>
            <a:r>
              <a:rPr lang="en-US" dirty="0"/>
              <a:t>Avoiding/Addressing </a:t>
            </a:r>
            <a:br>
              <a:rPr lang="en-US" dirty="0"/>
            </a:br>
            <a:r>
              <a:rPr lang="en-US" dirty="0"/>
              <a:t>Summer Shenanigans!</a:t>
            </a:r>
          </a:p>
        </p:txBody>
      </p:sp>
      <p:sp>
        <p:nvSpPr>
          <p:cNvPr id="3" name="Content Placeholder 2">
            <a:extLst>
              <a:ext uri="{FF2B5EF4-FFF2-40B4-BE49-F238E27FC236}">
                <a16:creationId xmlns:a16="http://schemas.microsoft.com/office/drawing/2014/main" id="{7E8366DE-067F-7742-204E-2F7C930AD76D}"/>
              </a:ext>
            </a:extLst>
          </p:cNvPr>
          <p:cNvSpPr>
            <a:spLocks noGrp="1"/>
          </p:cNvSpPr>
          <p:nvPr>
            <p:ph idx="1"/>
          </p:nvPr>
        </p:nvSpPr>
        <p:spPr/>
        <p:txBody>
          <a:bodyPr/>
          <a:lstStyle/>
          <a:p>
            <a:r>
              <a:rPr lang="en-US" dirty="0"/>
              <a:t>Less structured, more relaxed</a:t>
            </a:r>
          </a:p>
          <a:p>
            <a:r>
              <a:rPr lang="en-US" dirty="0"/>
              <a:t>Dress Code</a:t>
            </a:r>
          </a:p>
          <a:p>
            <a:r>
              <a:rPr lang="en-US" dirty="0"/>
              <a:t>Summer Schedule</a:t>
            </a:r>
          </a:p>
          <a:p>
            <a:r>
              <a:rPr lang="en-US" dirty="0"/>
              <a:t>Staff Social Gatherings</a:t>
            </a:r>
          </a:p>
          <a:p>
            <a:r>
              <a:rPr lang="en-US" dirty="0"/>
              <a:t>Social Media Posts</a:t>
            </a:r>
          </a:p>
        </p:txBody>
      </p:sp>
      <p:sp>
        <p:nvSpPr>
          <p:cNvPr id="4" name="Slide Number Placeholder 3">
            <a:extLst>
              <a:ext uri="{FF2B5EF4-FFF2-40B4-BE49-F238E27FC236}">
                <a16:creationId xmlns:a16="http://schemas.microsoft.com/office/drawing/2014/main" id="{729C10D2-0645-C461-D869-03FB82599BE6}"/>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63</a:t>
            </a:fld>
            <a:endParaRPr lang="en-US" dirty="0">
              <a:solidFill>
                <a:prstClr val="black">
                  <a:tint val="75000"/>
                </a:prstClr>
              </a:solidFill>
            </a:endParaRPr>
          </a:p>
        </p:txBody>
      </p:sp>
    </p:spTree>
    <p:extLst>
      <p:ext uri="{BB962C8B-B14F-4D97-AF65-F5344CB8AC3E}">
        <p14:creationId xmlns:p14="http://schemas.microsoft.com/office/powerpoint/2010/main" val="33813630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A60B5-CF06-DC88-F54C-D415A10A0C15}"/>
              </a:ext>
            </a:extLst>
          </p:cNvPr>
          <p:cNvSpPr>
            <a:spLocks noGrp="1"/>
          </p:cNvSpPr>
          <p:nvPr>
            <p:ph type="title"/>
          </p:nvPr>
        </p:nvSpPr>
        <p:spPr/>
        <p:txBody>
          <a:bodyPr/>
          <a:lstStyle/>
          <a:p>
            <a:r>
              <a:rPr lang="en-US" dirty="0"/>
              <a:t>Reorganization</a:t>
            </a:r>
          </a:p>
        </p:txBody>
      </p:sp>
      <p:sp>
        <p:nvSpPr>
          <p:cNvPr id="3" name="Content Placeholder 2">
            <a:extLst>
              <a:ext uri="{FF2B5EF4-FFF2-40B4-BE49-F238E27FC236}">
                <a16:creationId xmlns:a16="http://schemas.microsoft.com/office/drawing/2014/main" id="{5F5FBD96-F8B7-F95A-6D36-03CF87B7215F}"/>
              </a:ext>
            </a:extLst>
          </p:cNvPr>
          <p:cNvSpPr>
            <a:spLocks noGrp="1"/>
          </p:cNvSpPr>
          <p:nvPr>
            <p:ph idx="1"/>
          </p:nvPr>
        </p:nvSpPr>
        <p:spPr/>
        <p:txBody>
          <a:bodyPr/>
          <a:lstStyle/>
          <a:p>
            <a:r>
              <a:rPr lang="en-US" dirty="0"/>
              <a:t>Legitimate Non-Discriminatory Reasons for Reorganization</a:t>
            </a:r>
          </a:p>
          <a:p>
            <a:pPr lvl="1"/>
            <a:r>
              <a:rPr lang="en-US" dirty="0"/>
              <a:t>Not pretext to circumvent tenure/seniority rights</a:t>
            </a:r>
          </a:p>
          <a:p>
            <a:r>
              <a:rPr lang="en-US" dirty="0"/>
              <a:t>New Positions</a:t>
            </a:r>
          </a:p>
          <a:p>
            <a:r>
              <a:rPr lang="en-US" dirty="0"/>
              <a:t>New Job Descriptions</a:t>
            </a:r>
          </a:p>
          <a:p>
            <a:r>
              <a:rPr lang="en-US" dirty="0"/>
              <a:t>New Hires</a:t>
            </a:r>
          </a:p>
          <a:p>
            <a:r>
              <a:rPr lang="en-US" dirty="0"/>
              <a:t>Staff Transfers</a:t>
            </a:r>
          </a:p>
          <a:p>
            <a:pPr lvl="1"/>
            <a:r>
              <a:rPr lang="en-US" dirty="0"/>
              <a:t>Managerial prerogative, BUT …</a:t>
            </a:r>
          </a:p>
        </p:txBody>
      </p:sp>
      <p:sp>
        <p:nvSpPr>
          <p:cNvPr id="4" name="Slide Number Placeholder 3">
            <a:extLst>
              <a:ext uri="{FF2B5EF4-FFF2-40B4-BE49-F238E27FC236}">
                <a16:creationId xmlns:a16="http://schemas.microsoft.com/office/drawing/2014/main" id="{3431D02C-B3C8-6016-78F5-1C8F5060E719}"/>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64</a:t>
            </a:fld>
            <a:endParaRPr lang="en-US" dirty="0">
              <a:solidFill>
                <a:prstClr val="black">
                  <a:tint val="75000"/>
                </a:prstClr>
              </a:solidFill>
            </a:endParaRPr>
          </a:p>
        </p:txBody>
      </p:sp>
    </p:spTree>
    <p:extLst>
      <p:ext uri="{BB962C8B-B14F-4D97-AF65-F5344CB8AC3E}">
        <p14:creationId xmlns:p14="http://schemas.microsoft.com/office/powerpoint/2010/main" val="392192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BE4AF-ABC5-5CE4-8D49-1571A5CDD514}"/>
              </a:ext>
            </a:extLst>
          </p:cNvPr>
          <p:cNvSpPr>
            <a:spLocks noGrp="1"/>
          </p:cNvSpPr>
          <p:nvPr>
            <p:ph type="title"/>
          </p:nvPr>
        </p:nvSpPr>
        <p:spPr/>
        <p:txBody>
          <a:bodyPr>
            <a:normAutofit/>
          </a:bodyPr>
          <a:lstStyle/>
          <a:p>
            <a:r>
              <a:rPr lang="en-US" dirty="0"/>
              <a:t>EMPLOYEE TRANSFER AND TITLE VII</a:t>
            </a:r>
            <a:br>
              <a:rPr lang="en-US" dirty="0"/>
            </a:br>
            <a:r>
              <a:rPr lang="en-US" dirty="0"/>
              <a:t>Muldrow v. City of St. Louis – 4/17/24</a:t>
            </a:r>
          </a:p>
        </p:txBody>
      </p:sp>
      <p:sp>
        <p:nvSpPr>
          <p:cNvPr id="3" name="Content Placeholder 2">
            <a:extLst>
              <a:ext uri="{FF2B5EF4-FFF2-40B4-BE49-F238E27FC236}">
                <a16:creationId xmlns:a16="http://schemas.microsoft.com/office/drawing/2014/main" id="{7F3B6B83-6CBB-923B-2160-9BCC063D486A}"/>
              </a:ext>
            </a:extLst>
          </p:cNvPr>
          <p:cNvSpPr>
            <a:spLocks noGrp="1"/>
          </p:cNvSpPr>
          <p:nvPr>
            <p:ph idx="1"/>
          </p:nvPr>
        </p:nvSpPr>
        <p:spPr>
          <a:xfrm>
            <a:off x="1981200" y="1986117"/>
            <a:ext cx="8229600" cy="4140053"/>
          </a:xfrm>
        </p:spPr>
        <p:txBody>
          <a:bodyPr>
            <a:normAutofit fontScale="92500" lnSpcReduction="10000"/>
          </a:bodyPr>
          <a:lstStyle/>
          <a:p>
            <a:pPr marL="0" indent="0">
              <a:buNone/>
            </a:pPr>
            <a:r>
              <a:rPr lang="en-US" dirty="0"/>
              <a:t>OVERVIEW</a:t>
            </a:r>
          </a:p>
          <a:p>
            <a:pPr marL="0" indent="0">
              <a:buNone/>
            </a:pPr>
            <a:r>
              <a:rPr lang="en-US" dirty="0"/>
              <a:t>Sergeant </a:t>
            </a:r>
            <a:r>
              <a:rPr lang="en-US" dirty="0" err="1"/>
              <a:t>Jatonya</a:t>
            </a:r>
            <a:r>
              <a:rPr lang="en-US" dirty="0"/>
              <a:t> Clayborn Muldrow maintained that her employer, the St. Louis Police Department, transferred her from one job to another because she is a woman. From 2008 through 2017, Muldrow worked as a plainclothes officer in the Department’s specialized Intelligence Division. In 2017, the new Intelligence Division commander asked to transfer Muldrow out of the unit so he could replace her with a male police officer. Against Muldrow’s wishes, the Department approved the request and reassigned Muldrow to a uniformed job elsewhere in the Department. </a:t>
            </a:r>
          </a:p>
        </p:txBody>
      </p:sp>
      <p:sp>
        <p:nvSpPr>
          <p:cNvPr id="4" name="Slide Number Placeholder 3">
            <a:extLst>
              <a:ext uri="{FF2B5EF4-FFF2-40B4-BE49-F238E27FC236}">
                <a16:creationId xmlns:a16="http://schemas.microsoft.com/office/drawing/2014/main" id="{357199A5-44AB-7F8C-3E42-4448108A6524}"/>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65</a:t>
            </a:fld>
            <a:endParaRPr lang="en-US" dirty="0">
              <a:solidFill>
                <a:prstClr val="black">
                  <a:tint val="75000"/>
                </a:prstClr>
              </a:solidFill>
            </a:endParaRPr>
          </a:p>
        </p:txBody>
      </p:sp>
    </p:spTree>
    <p:extLst>
      <p:ext uri="{BB962C8B-B14F-4D97-AF65-F5344CB8AC3E}">
        <p14:creationId xmlns:p14="http://schemas.microsoft.com/office/powerpoint/2010/main" val="37241148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326F-E4B3-0EFF-52A9-5A4C24056AEB}"/>
              </a:ext>
            </a:extLst>
          </p:cNvPr>
          <p:cNvSpPr>
            <a:spLocks noGrp="1"/>
          </p:cNvSpPr>
          <p:nvPr>
            <p:ph type="title"/>
          </p:nvPr>
        </p:nvSpPr>
        <p:spPr/>
        <p:txBody>
          <a:bodyPr/>
          <a:lstStyle/>
          <a:p>
            <a:r>
              <a:rPr lang="en-US" dirty="0"/>
              <a:t>Muldrow (cont’d)</a:t>
            </a:r>
          </a:p>
        </p:txBody>
      </p:sp>
      <p:sp>
        <p:nvSpPr>
          <p:cNvPr id="3" name="Content Placeholder 2">
            <a:extLst>
              <a:ext uri="{FF2B5EF4-FFF2-40B4-BE49-F238E27FC236}">
                <a16:creationId xmlns:a16="http://schemas.microsoft.com/office/drawing/2014/main" id="{227CE15A-68AA-39D3-C372-B10B7104BA2B}"/>
              </a:ext>
            </a:extLst>
          </p:cNvPr>
          <p:cNvSpPr>
            <a:spLocks noGrp="1"/>
          </p:cNvSpPr>
          <p:nvPr>
            <p:ph idx="1"/>
          </p:nvPr>
        </p:nvSpPr>
        <p:spPr/>
        <p:txBody>
          <a:bodyPr>
            <a:normAutofit/>
          </a:bodyPr>
          <a:lstStyle/>
          <a:p>
            <a:r>
              <a:rPr lang="en-US" dirty="0"/>
              <a:t>While Muldrow’s rank and pay remained the same in the new position, her responsibilities, perks, and schedule did not. After the transfer, Muldrow no longer worked with high-ranking officials on the departmental priorities lodged in the Intelligence Division, instead supervising the day-to-day activities of neighborhood patrol officers. She also lost access to an unmarked take-home vehicle and had a less regular schedule involving weekend shifts.</a:t>
            </a:r>
          </a:p>
          <a:p>
            <a:r>
              <a:rPr lang="en-US" dirty="0"/>
              <a:t>City argued that since rank and pay not impacted, there was no materially significant harm</a:t>
            </a:r>
          </a:p>
        </p:txBody>
      </p:sp>
      <p:sp>
        <p:nvSpPr>
          <p:cNvPr id="4" name="Slide Number Placeholder 3">
            <a:extLst>
              <a:ext uri="{FF2B5EF4-FFF2-40B4-BE49-F238E27FC236}">
                <a16:creationId xmlns:a16="http://schemas.microsoft.com/office/drawing/2014/main" id="{7832730E-9A63-D650-36A3-0F6782898139}"/>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66</a:t>
            </a:fld>
            <a:endParaRPr lang="en-US" dirty="0">
              <a:solidFill>
                <a:prstClr val="black">
                  <a:tint val="75000"/>
                </a:prstClr>
              </a:solidFill>
            </a:endParaRPr>
          </a:p>
        </p:txBody>
      </p:sp>
    </p:spTree>
    <p:extLst>
      <p:ext uri="{BB962C8B-B14F-4D97-AF65-F5344CB8AC3E}">
        <p14:creationId xmlns:p14="http://schemas.microsoft.com/office/powerpoint/2010/main" val="27386957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2E336-76C4-F98A-CBB9-28097585706D}"/>
              </a:ext>
            </a:extLst>
          </p:cNvPr>
          <p:cNvSpPr>
            <a:spLocks noGrp="1"/>
          </p:cNvSpPr>
          <p:nvPr>
            <p:ph type="title"/>
          </p:nvPr>
        </p:nvSpPr>
        <p:spPr/>
        <p:txBody>
          <a:bodyPr/>
          <a:lstStyle/>
          <a:p>
            <a:r>
              <a:rPr lang="en-US" dirty="0"/>
              <a:t>Muldrow (cont’d)</a:t>
            </a:r>
          </a:p>
        </p:txBody>
      </p:sp>
      <p:sp>
        <p:nvSpPr>
          <p:cNvPr id="3" name="Content Placeholder 2">
            <a:extLst>
              <a:ext uri="{FF2B5EF4-FFF2-40B4-BE49-F238E27FC236}">
                <a16:creationId xmlns:a16="http://schemas.microsoft.com/office/drawing/2014/main" id="{A62E8DAF-7AA9-6828-C599-B28E68B340AD}"/>
              </a:ext>
            </a:extLst>
          </p:cNvPr>
          <p:cNvSpPr>
            <a:spLocks noGrp="1"/>
          </p:cNvSpPr>
          <p:nvPr>
            <p:ph idx="1"/>
          </p:nvPr>
        </p:nvSpPr>
        <p:spPr/>
        <p:txBody>
          <a:bodyPr>
            <a:normAutofit lnSpcReduction="10000"/>
          </a:bodyPr>
          <a:lstStyle/>
          <a:p>
            <a:r>
              <a:rPr lang="en-US" dirty="0"/>
              <a:t>Supreme Court Held: An employee challenging a job transfer under Title VII must show that the transfer brought about some harm with respect to an identifiable term or condition of employment, </a:t>
            </a:r>
            <a:r>
              <a:rPr lang="en-US" b="1" u="sng" dirty="0"/>
              <a:t>but that harm need not be significant</a:t>
            </a:r>
            <a:r>
              <a:rPr lang="en-US" dirty="0"/>
              <a:t>.</a:t>
            </a:r>
          </a:p>
          <a:p>
            <a:r>
              <a:rPr lang="en-US" i="1" dirty="0"/>
              <a:t>Majority opinion indicated that prior decision on transfer of school principal was wrongly decided.  If transfer occurs and person no longer doing traditional principal work, could satisfy the required showing of harm, even with same salary.</a:t>
            </a:r>
          </a:p>
          <a:p>
            <a:r>
              <a:rPr lang="en-US" b="1" dirty="0"/>
              <a:t>GROUP DISCUSSION:</a:t>
            </a:r>
          </a:p>
          <a:p>
            <a:pPr lvl="1"/>
            <a:r>
              <a:rPr lang="en-US" b="1" dirty="0"/>
              <a:t>Implications for school district decisions to transfer staff members?</a:t>
            </a:r>
          </a:p>
          <a:p>
            <a:pPr lvl="1"/>
            <a:r>
              <a:rPr lang="en-US" b="1" dirty="0"/>
              <a:t>What protocols should be in place moving forward?</a:t>
            </a:r>
          </a:p>
          <a:p>
            <a:endParaRPr lang="en-US" dirty="0"/>
          </a:p>
        </p:txBody>
      </p:sp>
      <p:sp>
        <p:nvSpPr>
          <p:cNvPr id="4" name="Slide Number Placeholder 3">
            <a:extLst>
              <a:ext uri="{FF2B5EF4-FFF2-40B4-BE49-F238E27FC236}">
                <a16:creationId xmlns:a16="http://schemas.microsoft.com/office/drawing/2014/main" id="{EFEE5C8D-2C5F-534E-8B7F-D7ADC29D8621}"/>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67</a:t>
            </a:fld>
            <a:endParaRPr lang="en-US" dirty="0">
              <a:solidFill>
                <a:prstClr val="black">
                  <a:tint val="75000"/>
                </a:prstClr>
              </a:solidFill>
            </a:endParaRPr>
          </a:p>
        </p:txBody>
      </p:sp>
    </p:spTree>
    <p:extLst>
      <p:ext uri="{BB962C8B-B14F-4D97-AF65-F5344CB8AC3E}">
        <p14:creationId xmlns:p14="http://schemas.microsoft.com/office/powerpoint/2010/main" val="42918459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4F90D-51E3-2F93-1930-8F1B52D493AD}"/>
              </a:ext>
            </a:extLst>
          </p:cNvPr>
          <p:cNvSpPr>
            <a:spLocks noGrp="1"/>
          </p:cNvSpPr>
          <p:nvPr>
            <p:ph type="title"/>
          </p:nvPr>
        </p:nvSpPr>
        <p:spPr/>
        <p:txBody>
          <a:bodyPr/>
          <a:lstStyle/>
          <a:p>
            <a:r>
              <a:rPr lang="en-US" dirty="0"/>
              <a:t>Key Takeaways </a:t>
            </a:r>
          </a:p>
        </p:txBody>
      </p:sp>
      <p:sp>
        <p:nvSpPr>
          <p:cNvPr id="3" name="Content Placeholder 2">
            <a:extLst>
              <a:ext uri="{FF2B5EF4-FFF2-40B4-BE49-F238E27FC236}">
                <a16:creationId xmlns:a16="http://schemas.microsoft.com/office/drawing/2014/main" id="{4DEC415F-ACAF-69EE-1F84-330C18BBE185}"/>
              </a:ext>
            </a:extLst>
          </p:cNvPr>
          <p:cNvSpPr>
            <a:spLocks noGrp="1"/>
          </p:cNvSpPr>
          <p:nvPr>
            <p:ph idx="1"/>
          </p:nvPr>
        </p:nvSpPr>
        <p:spPr/>
        <p:txBody>
          <a:bodyPr/>
          <a:lstStyle/>
          <a:p>
            <a:r>
              <a:rPr lang="en-US" dirty="0"/>
              <a:t>No need to prove significant harm as a result of a transfer, only that the transfer was motivated by discriminatory intent</a:t>
            </a:r>
          </a:p>
          <a:p>
            <a:r>
              <a:rPr lang="en-US" dirty="0"/>
              <a:t>Critical to document legitimate, non-discriminatory reasons for transfers</a:t>
            </a:r>
          </a:p>
          <a:p>
            <a:r>
              <a:rPr lang="en-US" dirty="0"/>
              <a:t>Relying solely on managerial prerogative and transfer and no loss of rank or pay may not be enough</a:t>
            </a:r>
          </a:p>
        </p:txBody>
      </p:sp>
      <p:sp>
        <p:nvSpPr>
          <p:cNvPr id="4" name="Slide Number Placeholder 3">
            <a:extLst>
              <a:ext uri="{FF2B5EF4-FFF2-40B4-BE49-F238E27FC236}">
                <a16:creationId xmlns:a16="http://schemas.microsoft.com/office/drawing/2014/main" id="{FCD56CCB-6B40-8596-1B9D-579465359149}"/>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68</a:t>
            </a:fld>
            <a:endParaRPr lang="en-US" dirty="0">
              <a:solidFill>
                <a:prstClr val="black">
                  <a:tint val="75000"/>
                </a:prstClr>
              </a:solidFill>
            </a:endParaRPr>
          </a:p>
        </p:txBody>
      </p:sp>
    </p:spTree>
    <p:extLst>
      <p:ext uri="{BB962C8B-B14F-4D97-AF65-F5344CB8AC3E}">
        <p14:creationId xmlns:p14="http://schemas.microsoft.com/office/powerpoint/2010/main" val="17995070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A2D8B-0204-69B3-512A-65D6290DC632}"/>
              </a:ext>
            </a:extLst>
          </p:cNvPr>
          <p:cNvSpPr>
            <a:spLocks noGrp="1"/>
          </p:cNvSpPr>
          <p:nvPr>
            <p:ph type="title"/>
          </p:nvPr>
        </p:nvSpPr>
        <p:spPr/>
        <p:txBody>
          <a:bodyPr>
            <a:normAutofit/>
          </a:bodyPr>
          <a:lstStyle/>
          <a:p>
            <a:r>
              <a:rPr lang="en-US" dirty="0"/>
              <a:t>Implementing Corrective Action Plans</a:t>
            </a:r>
          </a:p>
        </p:txBody>
      </p:sp>
      <p:sp>
        <p:nvSpPr>
          <p:cNvPr id="3" name="Content Placeholder 2">
            <a:extLst>
              <a:ext uri="{FF2B5EF4-FFF2-40B4-BE49-F238E27FC236}">
                <a16:creationId xmlns:a16="http://schemas.microsoft.com/office/drawing/2014/main" id="{57337373-2D79-17AA-C25B-629CF398B64E}"/>
              </a:ext>
            </a:extLst>
          </p:cNvPr>
          <p:cNvSpPr>
            <a:spLocks noGrp="1"/>
          </p:cNvSpPr>
          <p:nvPr>
            <p:ph idx="1"/>
          </p:nvPr>
        </p:nvSpPr>
        <p:spPr/>
        <p:txBody>
          <a:bodyPr/>
          <a:lstStyle/>
          <a:p>
            <a:r>
              <a:rPr lang="en-US" dirty="0"/>
              <a:t>Putting in place individualized PD, supports</a:t>
            </a:r>
          </a:p>
          <a:p>
            <a:r>
              <a:rPr lang="en-US" dirty="0"/>
              <a:t>Planning check-ins</a:t>
            </a:r>
          </a:p>
          <a:p>
            <a:r>
              <a:rPr lang="en-US" dirty="0"/>
              <a:t>Ensuring employee needs to do more than show up</a:t>
            </a:r>
          </a:p>
          <a:p>
            <a:pPr lvl="1"/>
            <a:r>
              <a:rPr lang="en-US" dirty="0"/>
              <a:t>Include demonstrations of reflection, knowledge, application of skills, demonstration of professionalism, etc.</a:t>
            </a:r>
          </a:p>
        </p:txBody>
      </p:sp>
      <p:sp>
        <p:nvSpPr>
          <p:cNvPr id="4" name="Slide Number Placeholder 3">
            <a:extLst>
              <a:ext uri="{FF2B5EF4-FFF2-40B4-BE49-F238E27FC236}">
                <a16:creationId xmlns:a16="http://schemas.microsoft.com/office/drawing/2014/main" id="{511977E6-C9F0-5A6C-884D-F91351997DFC}"/>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69</a:t>
            </a:fld>
            <a:endParaRPr lang="en-US" dirty="0">
              <a:solidFill>
                <a:prstClr val="black">
                  <a:tint val="75000"/>
                </a:prstClr>
              </a:solidFill>
            </a:endParaRPr>
          </a:p>
        </p:txBody>
      </p:sp>
    </p:spTree>
    <p:extLst>
      <p:ext uri="{BB962C8B-B14F-4D97-AF65-F5344CB8AC3E}">
        <p14:creationId xmlns:p14="http://schemas.microsoft.com/office/powerpoint/2010/main" val="1917323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0AE97-794A-4909-B6BE-71BD691A9AC4}"/>
            </a:ext>
          </a:extLst>
        </p:cNvPr>
        <p:cNvGrpSpPr/>
        <p:nvPr/>
      </p:nvGrpSpPr>
      <p:grpSpPr>
        <a:xfrm>
          <a:off x="0" y="0"/>
          <a:ext cx="0" cy="0"/>
          <a:chOff x="0" y="0"/>
          <a:chExt cx="0" cy="0"/>
        </a:xfrm>
      </p:grpSpPr>
      <p:sp>
        <p:nvSpPr>
          <p:cNvPr id="21" name="TextBox 20">
            <a:extLst>
              <a:ext uri="{FF2B5EF4-FFF2-40B4-BE49-F238E27FC236}">
                <a16:creationId xmlns:a16="http://schemas.microsoft.com/office/drawing/2014/main" id="{B199A36E-900A-3D08-1928-256C39088ACA}"/>
              </a:ext>
            </a:extLst>
          </p:cNvPr>
          <p:cNvSpPr txBox="1"/>
          <p:nvPr/>
        </p:nvSpPr>
        <p:spPr>
          <a:xfrm>
            <a:off x="372946" y="-1148246"/>
            <a:ext cx="8022084" cy="830997"/>
          </a:xfrm>
          <a:prstGeom prst="rect">
            <a:avLst/>
          </a:prstGeom>
          <a:noFill/>
        </p:spPr>
        <p:txBody>
          <a:bodyPr wrap="square" rtlCol="0">
            <a:spAutoFit/>
          </a:bodyPr>
          <a:lstStyle/>
          <a:p>
            <a:r>
              <a:rPr lang="en-US" sz="4800" b="1" dirty="0">
                <a:solidFill>
                  <a:schemeClr val="bg1"/>
                </a:solidFill>
                <a:latin typeface="Calibri" panose="020F0502020204030204" pitchFamily="34" charset="0"/>
              </a:rPr>
              <a:t>NJSIG EXECUTIVE UPDATE</a:t>
            </a:r>
          </a:p>
        </p:txBody>
      </p:sp>
      <p:grpSp>
        <p:nvGrpSpPr>
          <p:cNvPr id="22" name="Group 21">
            <a:extLst>
              <a:ext uri="{FF2B5EF4-FFF2-40B4-BE49-F238E27FC236}">
                <a16:creationId xmlns:a16="http://schemas.microsoft.com/office/drawing/2014/main" id="{DB4E456F-F8AA-E534-8A3F-660455AA1875}"/>
              </a:ext>
            </a:extLst>
          </p:cNvPr>
          <p:cNvGrpSpPr/>
          <p:nvPr/>
        </p:nvGrpSpPr>
        <p:grpSpPr>
          <a:xfrm>
            <a:off x="-36164" y="-1997531"/>
            <a:ext cx="13447522" cy="9892021"/>
            <a:chOff x="-1865119" y="-4514850"/>
            <a:chExt cx="13447522" cy="9892021"/>
          </a:xfrm>
        </p:grpSpPr>
        <p:sp>
          <p:nvSpPr>
            <p:cNvPr id="23" name="Rectangle 22">
              <a:extLst>
                <a:ext uri="{FF2B5EF4-FFF2-40B4-BE49-F238E27FC236}">
                  <a16:creationId xmlns:a16="http://schemas.microsoft.com/office/drawing/2014/main" id="{A38F5930-75C4-D10D-82F7-D91760EA4174}"/>
                </a:ext>
              </a:extLst>
            </p:cNvPr>
            <p:cNvSpPr/>
            <p:nvPr/>
          </p:nvSpPr>
          <p:spPr>
            <a:xfrm rot="16200000" flipH="1">
              <a:off x="383116" y="-6763085"/>
              <a:ext cx="8951051" cy="134475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2B095F7E-C0A2-E2E6-4E89-55088D7CA8C7}"/>
                </a:ext>
              </a:extLst>
            </p:cNvPr>
            <p:cNvSpPr/>
            <p:nvPr/>
          </p:nvSpPr>
          <p:spPr>
            <a:xfrm rot="10800000" flipH="1">
              <a:off x="-1181451" y="4430063"/>
              <a:ext cx="1706062" cy="947108"/>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grpSp>
        <p:nvGrpSpPr>
          <p:cNvPr id="25" name="Group 24">
            <a:extLst>
              <a:ext uri="{FF2B5EF4-FFF2-40B4-BE49-F238E27FC236}">
                <a16:creationId xmlns:a16="http://schemas.microsoft.com/office/drawing/2014/main" id="{68A9C79B-3750-E847-952C-F8CE230D4854}"/>
              </a:ext>
            </a:extLst>
          </p:cNvPr>
          <p:cNvGrpSpPr/>
          <p:nvPr/>
        </p:nvGrpSpPr>
        <p:grpSpPr>
          <a:xfrm>
            <a:off x="0" y="-2162024"/>
            <a:ext cx="12859634" cy="9594486"/>
            <a:chOff x="-115184" y="-3581400"/>
            <a:chExt cx="12859634" cy="9594486"/>
          </a:xfrm>
        </p:grpSpPr>
        <p:sp>
          <p:nvSpPr>
            <p:cNvPr id="26" name="Rectangle 25">
              <a:extLst>
                <a:ext uri="{FF2B5EF4-FFF2-40B4-BE49-F238E27FC236}">
                  <a16:creationId xmlns:a16="http://schemas.microsoft.com/office/drawing/2014/main" id="{DE795E29-F33D-0AAB-17E2-65389E556273}"/>
                </a:ext>
              </a:extLst>
            </p:cNvPr>
            <p:cNvSpPr/>
            <p:nvPr/>
          </p:nvSpPr>
          <p:spPr>
            <a:xfrm rot="16200000" flipH="1">
              <a:off x="1912534" y="-5609118"/>
              <a:ext cx="8804198" cy="1285963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p>
          </p:txBody>
        </p:sp>
        <p:sp>
          <p:nvSpPr>
            <p:cNvPr id="27" name="Isosceles Triangle 26">
              <a:extLst>
                <a:ext uri="{FF2B5EF4-FFF2-40B4-BE49-F238E27FC236}">
                  <a16:creationId xmlns:a16="http://schemas.microsoft.com/office/drawing/2014/main" id="{FCB84D79-296E-D0DF-855B-73A1398D373F}"/>
                </a:ext>
              </a:extLst>
            </p:cNvPr>
            <p:cNvSpPr/>
            <p:nvPr/>
          </p:nvSpPr>
          <p:spPr>
            <a:xfrm rot="10800000" flipH="1">
              <a:off x="568484" y="5065978"/>
              <a:ext cx="1706062" cy="947108"/>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grpSp>
        <p:nvGrpSpPr>
          <p:cNvPr id="28" name="Group 27">
            <a:extLst>
              <a:ext uri="{FF2B5EF4-FFF2-40B4-BE49-F238E27FC236}">
                <a16:creationId xmlns:a16="http://schemas.microsoft.com/office/drawing/2014/main" id="{696ACD4E-B38A-8BBB-11B9-B5084DCB54FD}"/>
              </a:ext>
            </a:extLst>
          </p:cNvPr>
          <p:cNvGrpSpPr/>
          <p:nvPr/>
        </p:nvGrpSpPr>
        <p:grpSpPr>
          <a:xfrm>
            <a:off x="-36165" y="-8260000"/>
            <a:ext cx="13447522" cy="9892021"/>
            <a:chOff x="-1865119" y="-4514850"/>
            <a:chExt cx="13447522" cy="9892021"/>
          </a:xfrm>
        </p:grpSpPr>
        <p:sp>
          <p:nvSpPr>
            <p:cNvPr id="32" name="Rectangle 31">
              <a:extLst>
                <a:ext uri="{FF2B5EF4-FFF2-40B4-BE49-F238E27FC236}">
                  <a16:creationId xmlns:a16="http://schemas.microsoft.com/office/drawing/2014/main" id="{96689C8B-D7B7-270F-F082-F7C71BC8381E}"/>
                </a:ext>
              </a:extLst>
            </p:cNvPr>
            <p:cNvSpPr/>
            <p:nvPr/>
          </p:nvSpPr>
          <p:spPr>
            <a:xfrm rot="16200000" flipH="1">
              <a:off x="383116" y="-6763085"/>
              <a:ext cx="8951051" cy="134475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EBEE0C99-A88E-D6D7-4328-305EA14DFD53}"/>
                </a:ext>
              </a:extLst>
            </p:cNvPr>
            <p:cNvSpPr/>
            <p:nvPr/>
          </p:nvSpPr>
          <p:spPr>
            <a:xfrm rot="10800000" flipH="1">
              <a:off x="-1181451" y="4430063"/>
              <a:ext cx="1706062" cy="947108"/>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grpSp>
        <p:nvGrpSpPr>
          <p:cNvPr id="35" name="Group 34">
            <a:extLst>
              <a:ext uri="{FF2B5EF4-FFF2-40B4-BE49-F238E27FC236}">
                <a16:creationId xmlns:a16="http://schemas.microsoft.com/office/drawing/2014/main" id="{8CBF831C-4A4D-C008-51D7-731618307927}"/>
              </a:ext>
            </a:extLst>
          </p:cNvPr>
          <p:cNvGrpSpPr/>
          <p:nvPr/>
        </p:nvGrpSpPr>
        <p:grpSpPr>
          <a:xfrm>
            <a:off x="0" y="-8341782"/>
            <a:ext cx="12859634" cy="9594486"/>
            <a:chOff x="-115184" y="-3581400"/>
            <a:chExt cx="12859634" cy="9594486"/>
          </a:xfrm>
        </p:grpSpPr>
        <p:sp>
          <p:nvSpPr>
            <p:cNvPr id="36" name="Rectangle 35">
              <a:extLst>
                <a:ext uri="{FF2B5EF4-FFF2-40B4-BE49-F238E27FC236}">
                  <a16:creationId xmlns:a16="http://schemas.microsoft.com/office/drawing/2014/main" id="{2F26B624-5A6C-AE84-82D2-14788E9372DC}"/>
                </a:ext>
              </a:extLst>
            </p:cNvPr>
            <p:cNvSpPr/>
            <p:nvPr/>
          </p:nvSpPr>
          <p:spPr>
            <a:xfrm rot="16200000" flipH="1">
              <a:off x="1912534" y="-5609118"/>
              <a:ext cx="8804198" cy="1285963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7" name="Isosceles Triangle 36">
              <a:extLst>
                <a:ext uri="{FF2B5EF4-FFF2-40B4-BE49-F238E27FC236}">
                  <a16:creationId xmlns:a16="http://schemas.microsoft.com/office/drawing/2014/main" id="{1080EFDC-C4DF-36BC-B53F-3A7700C6EB60}"/>
                </a:ext>
              </a:extLst>
            </p:cNvPr>
            <p:cNvSpPr/>
            <p:nvPr/>
          </p:nvSpPr>
          <p:spPr>
            <a:xfrm rot="10800000" flipH="1">
              <a:off x="568484" y="5065978"/>
              <a:ext cx="1706062" cy="947108"/>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sp>
        <p:nvSpPr>
          <p:cNvPr id="38" name="TextBox 37">
            <a:extLst>
              <a:ext uri="{FF2B5EF4-FFF2-40B4-BE49-F238E27FC236}">
                <a16:creationId xmlns:a16="http://schemas.microsoft.com/office/drawing/2014/main" id="{3447E949-F0F7-321B-90DF-DA16C1C4F308}"/>
              </a:ext>
            </a:extLst>
          </p:cNvPr>
          <p:cNvSpPr txBox="1"/>
          <p:nvPr/>
        </p:nvSpPr>
        <p:spPr>
          <a:xfrm>
            <a:off x="2195388" y="-8260000"/>
            <a:ext cx="9996612" cy="830997"/>
          </a:xfrm>
          <a:prstGeom prst="rect">
            <a:avLst/>
          </a:prstGeom>
          <a:noFill/>
        </p:spPr>
        <p:txBody>
          <a:bodyPr wrap="square" rtlCol="0">
            <a:spAutoFit/>
          </a:bodyPr>
          <a:lstStyle/>
          <a:p>
            <a:r>
              <a:rPr lang="en-US" sz="4800" b="1" dirty="0">
                <a:latin typeface="Calibri" panose="020F0502020204030204" pitchFamily="34" charset="0"/>
              </a:rPr>
              <a:t>SUB-FUND ADMINISTRATOR REPORT</a:t>
            </a:r>
          </a:p>
        </p:txBody>
      </p:sp>
      <p:sp>
        <p:nvSpPr>
          <p:cNvPr id="19" name="TextBox 18">
            <a:extLst>
              <a:ext uri="{FF2B5EF4-FFF2-40B4-BE49-F238E27FC236}">
                <a16:creationId xmlns:a16="http://schemas.microsoft.com/office/drawing/2014/main" id="{88284CDB-4A72-003E-BDFF-7896F4CA0661}"/>
              </a:ext>
            </a:extLst>
          </p:cNvPr>
          <p:cNvSpPr txBox="1"/>
          <p:nvPr/>
        </p:nvSpPr>
        <p:spPr>
          <a:xfrm>
            <a:off x="2195387" y="813015"/>
            <a:ext cx="10127747" cy="707886"/>
          </a:xfrm>
          <a:prstGeom prst="rect">
            <a:avLst/>
          </a:prstGeom>
          <a:noFill/>
        </p:spPr>
        <p:txBody>
          <a:bodyPr wrap="square" rtlCol="0">
            <a:spAutoFit/>
          </a:bodyPr>
          <a:lstStyle/>
          <a:p>
            <a:r>
              <a:rPr lang="en-US" sz="4000" b="1" dirty="0">
                <a:solidFill>
                  <a:schemeClr val="bg1"/>
                </a:solidFill>
                <a:latin typeface="Calibri" panose="020F0502020204030204" pitchFamily="34" charset="0"/>
              </a:rPr>
              <a:t>END OF SUMMER - LUNCH &amp; LEARN “BBQ”</a:t>
            </a:r>
          </a:p>
        </p:txBody>
      </p:sp>
      <p:sp>
        <p:nvSpPr>
          <p:cNvPr id="46" name="TextBox 45">
            <a:extLst>
              <a:ext uri="{FF2B5EF4-FFF2-40B4-BE49-F238E27FC236}">
                <a16:creationId xmlns:a16="http://schemas.microsoft.com/office/drawing/2014/main" id="{53841EC5-7BB1-8E6C-93F5-ED32228E3A92}"/>
              </a:ext>
            </a:extLst>
          </p:cNvPr>
          <p:cNvSpPr txBox="1"/>
          <p:nvPr/>
        </p:nvSpPr>
        <p:spPr>
          <a:xfrm>
            <a:off x="1188277" y="7176017"/>
            <a:ext cx="5556069" cy="707886"/>
          </a:xfrm>
          <a:prstGeom prst="rect">
            <a:avLst/>
          </a:prstGeom>
          <a:noFill/>
        </p:spPr>
        <p:txBody>
          <a:bodyPr wrap="square" rtlCol="0">
            <a:spAutoFit/>
          </a:bodyPr>
          <a:lstStyle/>
          <a:p>
            <a:pPr algn="ctr"/>
            <a:r>
              <a:rPr lang="en-US" sz="4000" b="1" dirty="0">
                <a:latin typeface="Calibri" panose="020F0502020204030204" pitchFamily="34" charset="0"/>
              </a:rPr>
              <a:t>PRESENTATION</a:t>
            </a:r>
          </a:p>
        </p:txBody>
      </p:sp>
      <p:sp>
        <p:nvSpPr>
          <p:cNvPr id="48" name="TextBox 47">
            <a:extLst>
              <a:ext uri="{FF2B5EF4-FFF2-40B4-BE49-F238E27FC236}">
                <a16:creationId xmlns:a16="http://schemas.microsoft.com/office/drawing/2014/main" id="{F5154873-1D56-AF00-3005-7E746050F892}"/>
              </a:ext>
            </a:extLst>
          </p:cNvPr>
          <p:cNvSpPr txBox="1"/>
          <p:nvPr/>
        </p:nvSpPr>
        <p:spPr>
          <a:xfrm>
            <a:off x="2621098" y="-6258220"/>
            <a:ext cx="8022084" cy="830997"/>
          </a:xfrm>
          <a:prstGeom prst="rect">
            <a:avLst/>
          </a:prstGeom>
          <a:noFill/>
        </p:spPr>
        <p:txBody>
          <a:bodyPr wrap="square" rtlCol="0">
            <a:spAutoFit/>
          </a:bodyPr>
          <a:lstStyle/>
          <a:p>
            <a:r>
              <a:rPr lang="en-US" sz="4800" b="1" dirty="0">
                <a:solidFill>
                  <a:schemeClr val="bg1"/>
                </a:solidFill>
                <a:latin typeface="Calibri" panose="020F0502020204030204" pitchFamily="34" charset="0"/>
              </a:rPr>
              <a:t>RECENT INTAKE TRAINING</a:t>
            </a:r>
          </a:p>
        </p:txBody>
      </p:sp>
      <p:pic>
        <p:nvPicPr>
          <p:cNvPr id="49" name="Picture 48">
            <a:extLst>
              <a:ext uri="{FF2B5EF4-FFF2-40B4-BE49-F238E27FC236}">
                <a16:creationId xmlns:a16="http://schemas.microsoft.com/office/drawing/2014/main" id="{A662E2E8-48E3-F29F-B85B-10738313052A}"/>
              </a:ext>
            </a:extLst>
          </p:cNvPr>
          <p:cNvPicPr>
            <a:picLocks noChangeAspect="1"/>
          </p:cNvPicPr>
          <p:nvPr/>
        </p:nvPicPr>
        <p:blipFill>
          <a:blip r:embed="rId3"/>
          <a:stretch>
            <a:fillRect/>
          </a:stretch>
        </p:blipFill>
        <p:spPr>
          <a:xfrm>
            <a:off x="3625022" y="-5305260"/>
            <a:ext cx="5793375" cy="4489019"/>
          </a:xfrm>
          <a:prstGeom prst="rect">
            <a:avLst/>
          </a:prstGeom>
          <a:ln>
            <a:noFill/>
          </a:ln>
          <a:effectLst>
            <a:outerShdw blurRad="292100" dist="139700" dir="2700000" algn="tl" rotWithShape="0">
              <a:srgbClr val="333333">
                <a:alpha val="65000"/>
              </a:srgbClr>
            </a:outerShdw>
          </a:effectLst>
        </p:spPr>
      </p:pic>
      <p:sp>
        <p:nvSpPr>
          <p:cNvPr id="29" name="Rectangle 28">
            <a:extLst>
              <a:ext uri="{FF2B5EF4-FFF2-40B4-BE49-F238E27FC236}">
                <a16:creationId xmlns:a16="http://schemas.microsoft.com/office/drawing/2014/main" id="{5D04B7BA-64EB-D362-E797-C1BE1E37FFEA}"/>
              </a:ext>
            </a:extLst>
          </p:cNvPr>
          <p:cNvSpPr/>
          <p:nvPr/>
        </p:nvSpPr>
        <p:spPr>
          <a:xfrm>
            <a:off x="1045800" y="7986714"/>
            <a:ext cx="12295787" cy="4093428"/>
          </a:xfrm>
          <a:prstGeom prst="rect">
            <a:avLst/>
          </a:prstGeom>
        </p:spPr>
        <p:txBody>
          <a:bodyPr wrap="square">
            <a:spAutoFit/>
          </a:bodyPr>
          <a:lstStyle/>
          <a:p>
            <a:pPr algn="ctr"/>
            <a:r>
              <a:rPr lang="en-US" sz="4800" b="1" dirty="0">
                <a:solidFill>
                  <a:schemeClr val="accent1">
                    <a:lumMod val="50000"/>
                  </a:schemeClr>
                </a:solidFill>
                <a:latin typeface="Calibri" panose="020F0502020204030204" pitchFamily="34" charset="0"/>
                <a:ea typeface="Calibri" panose="020F0502020204030204" pitchFamily="34" charset="0"/>
              </a:rPr>
              <a:t>Protecting Children from Abuse</a:t>
            </a:r>
          </a:p>
          <a:p>
            <a:pPr algn="ctr"/>
            <a:r>
              <a:rPr lang="en-US" sz="4800" b="1" dirty="0">
                <a:solidFill>
                  <a:schemeClr val="accent1">
                    <a:lumMod val="50000"/>
                  </a:schemeClr>
                </a:solidFill>
                <a:latin typeface="Calibri" panose="020F0502020204030204" pitchFamily="34" charset="0"/>
                <a:ea typeface="Calibri" panose="020F0502020204030204" pitchFamily="34" charset="0"/>
              </a:rPr>
              <a:t>In New Jersey</a:t>
            </a:r>
          </a:p>
          <a:p>
            <a:pPr algn="ctr"/>
            <a:endParaRPr lang="en-US" sz="1400" b="1" dirty="0">
              <a:solidFill>
                <a:schemeClr val="accent1">
                  <a:lumMod val="50000"/>
                </a:schemeClr>
              </a:solidFill>
              <a:latin typeface="Calibri" panose="020F0502020204030204" pitchFamily="34" charset="0"/>
              <a:ea typeface="Calibri" panose="020F0502020204030204" pitchFamily="34" charset="0"/>
            </a:endParaRPr>
          </a:p>
          <a:p>
            <a:pPr algn="ctr"/>
            <a:r>
              <a:rPr lang="en-US" sz="2400" i="1" dirty="0">
                <a:solidFill>
                  <a:schemeClr val="accent1">
                    <a:lumMod val="50000"/>
                  </a:schemeClr>
                </a:solidFill>
                <a:latin typeface="Calibri" panose="020F0502020204030204" pitchFamily="34" charset="0"/>
                <a:ea typeface="Calibri" panose="020F0502020204030204" pitchFamily="34" charset="0"/>
              </a:rPr>
              <a:t>Presenter:</a:t>
            </a:r>
          </a:p>
          <a:p>
            <a:pPr algn="ctr"/>
            <a:r>
              <a:rPr lang="en-US" sz="4400" b="1" dirty="0">
                <a:solidFill>
                  <a:schemeClr val="accent1">
                    <a:lumMod val="50000"/>
                  </a:schemeClr>
                </a:solidFill>
                <a:latin typeface="Calibri" panose="020F0502020204030204" pitchFamily="34" charset="0"/>
                <a:ea typeface="Calibri" panose="020F0502020204030204" pitchFamily="34" charset="0"/>
              </a:rPr>
              <a:t>Paul Shives</a:t>
            </a:r>
          </a:p>
          <a:p>
            <a:pPr algn="ctr"/>
            <a:r>
              <a:rPr lang="en-US" sz="3600" i="1" dirty="0">
                <a:solidFill>
                  <a:schemeClr val="accent1">
                    <a:lumMod val="50000"/>
                  </a:schemeClr>
                </a:solidFill>
                <a:latin typeface="Calibri" panose="020F0502020204030204" pitchFamily="34" charset="0"/>
                <a:ea typeface="Calibri" panose="020F0502020204030204" pitchFamily="34" charset="0"/>
              </a:rPr>
              <a:t>Senior Director of Safety</a:t>
            </a:r>
          </a:p>
          <a:p>
            <a:pPr algn="ctr"/>
            <a:r>
              <a:rPr lang="en-US" sz="3600" i="1" dirty="0">
                <a:solidFill>
                  <a:schemeClr val="accent1">
                    <a:lumMod val="50000"/>
                  </a:schemeClr>
                </a:solidFill>
                <a:latin typeface="Calibri" panose="020F0502020204030204" pitchFamily="34" charset="0"/>
                <a:ea typeface="Calibri" panose="020F0502020204030204" pitchFamily="34" charset="0"/>
              </a:rPr>
              <a:t>J.A. Montgomery Risk Control</a:t>
            </a:r>
            <a:endParaRPr lang="en-US" sz="3600" i="1" dirty="0">
              <a:solidFill>
                <a:schemeClr val="accent1">
                  <a:lumMod val="50000"/>
                </a:schemeClr>
              </a:solidFill>
              <a:latin typeface="Calibri" panose="020F0502020204030204" pitchFamily="34" charset="0"/>
            </a:endParaRPr>
          </a:p>
        </p:txBody>
      </p:sp>
      <p:sp>
        <p:nvSpPr>
          <p:cNvPr id="8" name="TextBox 7">
            <a:extLst>
              <a:ext uri="{FF2B5EF4-FFF2-40B4-BE49-F238E27FC236}">
                <a16:creationId xmlns:a16="http://schemas.microsoft.com/office/drawing/2014/main" id="{7F48EA56-BD2F-A6B2-BF21-0A36C59E5332}"/>
              </a:ext>
            </a:extLst>
          </p:cNvPr>
          <p:cNvSpPr txBox="1"/>
          <p:nvPr/>
        </p:nvSpPr>
        <p:spPr>
          <a:xfrm>
            <a:off x="647503" y="1943638"/>
            <a:ext cx="11771325" cy="4447371"/>
          </a:xfrm>
          <a:prstGeom prst="rect">
            <a:avLst/>
          </a:prstGeom>
          <a:noFill/>
        </p:spPr>
        <p:txBody>
          <a:bodyPr wrap="square">
            <a:spAutoFit/>
          </a:bodyPr>
          <a:lstStyle/>
          <a:p>
            <a:pPr marL="0" marR="0" algn="ctr">
              <a:buNone/>
              <a:tabLst>
                <a:tab pos="5773738" algn="l"/>
              </a:tabLst>
            </a:pPr>
            <a:r>
              <a:rPr lang="en-US" b="1" dirty="0">
                <a:solidFill>
                  <a:schemeClr val="bg1"/>
                </a:solidFill>
                <a:effectLst/>
                <a:latin typeface="Aptos" panose="020B0004020202020204" pitchFamily="34" charset="0"/>
                <a:ea typeface="Yu Gothic" panose="020B0400000000000000" pitchFamily="34" charset="-128"/>
                <a:cs typeface="Aptos" panose="020B0004020202020204" pitchFamily="34" charset="0"/>
              </a:rPr>
              <a:t>”Who Gets to Know What?  Understanding the Law on Confidentiality”</a:t>
            </a:r>
          </a:p>
          <a:p>
            <a:pPr marL="0" marR="0">
              <a:buNone/>
              <a:tabLst>
                <a:tab pos="5773738" algn="l"/>
              </a:tabLst>
            </a:pPr>
            <a:endParaRPr lang="en-US" sz="1200" b="1" dirty="0">
              <a:solidFill>
                <a:schemeClr val="bg1"/>
              </a:solidFill>
              <a:latin typeface="Aptos" panose="020B0004020202020204" pitchFamily="34" charset="0"/>
              <a:ea typeface="Yu Gothic" panose="020B0400000000000000" pitchFamily="34" charset="-128"/>
              <a:cs typeface="Aptos" panose="020B0004020202020204" pitchFamily="34" charset="0"/>
            </a:endParaRPr>
          </a:p>
          <a:p>
            <a:pPr marL="0" marR="0">
              <a:buNone/>
              <a:tabLst>
                <a:tab pos="5773738" algn="l"/>
              </a:tabLst>
            </a:pPr>
            <a:r>
              <a:rPr lang="en-US" sz="1600" dirty="0">
                <a:solidFill>
                  <a:schemeClr val="bg1"/>
                </a:solidFill>
                <a:effectLst/>
                <a:latin typeface="Aptos" panose="020B0004020202020204" pitchFamily="34" charset="0"/>
                <a:ea typeface="Yu Gothic" panose="020B0400000000000000" pitchFamily="34" charset="-128"/>
                <a:cs typeface="Aptos" panose="020B0004020202020204" pitchFamily="34" charset="0"/>
              </a:rPr>
              <a:t>I</a:t>
            </a:r>
            <a:r>
              <a:rPr lang="en-US" sz="1400" dirty="0">
                <a:solidFill>
                  <a:schemeClr val="bg1"/>
                </a:solidFill>
                <a:effectLst/>
                <a:latin typeface="Aptos" panose="020B0004020202020204" pitchFamily="34" charset="0"/>
                <a:ea typeface="Yu Gothic" panose="020B0400000000000000" pitchFamily="34" charset="-128"/>
                <a:cs typeface="Aptos" panose="020B0004020202020204" pitchFamily="34" charset="0"/>
              </a:rPr>
              <a:t>n this session, participants will learn about the many state and federal laws that impact confidentiality and information sharing, and how to apply them in the school setting.  The session will include a review of FERPA, HIPAA, 42 CFR Part 2, the Memorandum of Agreement between Education and Law Enforcement, legislation and guidance impacting reporting and record keeping. </a:t>
            </a:r>
            <a:endParaRPr lang="en-US" sz="1600" dirty="0">
              <a:solidFill>
                <a:schemeClr val="bg1"/>
              </a:solidFill>
              <a:effectLst/>
              <a:latin typeface="Aptos" panose="020B0004020202020204" pitchFamily="34" charset="0"/>
              <a:ea typeface="Yu Gothic" panose="020B0400000000000000" pitchFamily="34" charset="-128"/>
              <a:cs typeface="Aptos" panose="020B0004020202020204" pitchFamily="34" charset="0"/>
            </a:endParaRPr>
          </a:p>
          <a:p>
            <a:pPr marL="0" marR="0">
              <a:buNone/>
            </a:pPr>
            <a:r>
              <a:rPr lang="en-US" sz="1400" dirty="0">
                <a:solidFill>
                  <a:schemeClr val="bg1"/>
                </a:solidFill>
                <a:effectLst/>
                <a:latin typeface="Aptos" panose="020B0004020202020204" pitchFamily="34" charset="0"/>
                <a:ea typeface="Yu Gothic" panose="020B0400000000000000" pitchFamily="34" charset="-128"/>
                <a:cs typeface="Aptos" panose="020B0004020202020204" pitchFamily="34" charset="0"/>
              </a:rPr>
              <a:t> </a:t>
            </a:r>
            <a:endParaRPr lang="en-US" sz="1600" dirty="0">
              <a:solidFill>
                <a:schemeClr val="bg1"/>
              </a:solidFill>
              <a:effectLst/>
              <a:latin typeface="Aptos" panose="020B0004020202020204" pitchFamily="34" charset="0"/>
              <a:ea typeface="Yu Gothic" panose="020B0400000000000000" pitchFamily="34" charset="-128"/>
              <a:cs typeface="Aptos" panose="020B0004020202020204" pitchFamily="34" charset="0"/>
            </a:endParaRPr>
          </a:p>
          <a:p>
            <a:pPr marL="0" marR="0">
              <a:buNone/>
            </a:pPr>
            <a:r>
              <a:rPr lang="en-US" sz="1400" dirty="0">
                <a:solidFill>
                  <a:schemeClr val="bg1"/>
                </a:solidFill>
                <a:effectLst/>
                <a:latin typeface="Aptos" panose="020B0004020202020204" pitchFamily="34" charset="0"/>
                <a:ea typeface="Yu Gothic" panose="020B0400000000000000" pitchFamily="34" charset="-128"/>
                <a:cs typeface="Aptos" panose="020B0004020202020204" pitchFamily="34" charset="0"/>
              </a:rPr>
              <a:t>Specific topics to be addressed will include:</a:t>
            </a:r>
            <a:endParaRPr lang="en-US" sz="1600" dirty="0">
              <a:solidFill>
                <a:schemeClr val="bg1"/>
              </a:solidFill>
              <a:effectLst/>
              <a:latin typeface="Aptos" panose="020B0004020202020204" pitchFamily="34" charset="0"/>
              <a:ea typeface="Yu Gothic" panose="020B0400000000000000" pitchFamily="34" charset="-128"/>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1400" dirty="0">
                <a:solidFill>
                  <a:schemeClr val="bg1"/>
                </a:solidFill>
                <a:effectLst/>
                <a:latin typeface="Aptos" panose="020B0004020202020204" pitchFamily="34" charset="0"/>
                <a:ea typeface="Times New Roman" panose="02020603050405020304" pitchFamily="18" charset="0"/>
                <a:cs typeface="Aptos" panose="020B0004020202020204" pitchFamily="34" charset="0"/>
              </a:rPr>
              <a:t>Understanding FERPA, IDEA and Section 504 and determining who has a legitimate educational interest in receiving student information </a:t>
            </a:r>
            <a:endParaRPr lang="en-US" sz="1600" dirty="0">
              <a:solidFill>
                <a:schemeClr val="bg1"/>
              </a:solidFill>
              <a:effectLst/>
              <a:latin typeface="Aptos" panose="020B0004020202020204" pitchFamily="34" charset="0"/>
              <a:ea typeface="Yu Gothic" panose="020B0400000000000000" pitchFamily="34" charset="-128"/>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1400" dirty="0">
                <a:solidFill>
                  <a:schemeClr val="bg1"/>
                </a:solidFill>
                <a:effectLst/>
                <a:latin typeface="Aptos" panose="020B0004020202020204" pitchFamily="34" charset="0"/>
                <a:ea typeface="Times New Roman" panose="02020603050405020304" pitchFamily="18" charset="0"/>
                <a:cs typeface="Aptos" panose="020B0004020202020204" pitchFamily="34" charset="0"/>
              </a:rPr>
              <a:t>Information sharing between schools and law enforcement</a:t>
            </a:r>
            <a:endParaRPr lang="en-US" sz="1600" dirty="0">
              <a:solidFill>
                <a:schemeClr val="bg1"/>
              </a:solidFill>
              <a:effectLst/>
              <a:latin typeface="Aptos" panose="020B0004020202020204" pitchFamily="34" charset="0"/>
              <a:ea typeface="Yu Gothic" panose="020B0400000000000000" pitchFamily="34" charset="-128"/>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1400" dirty="0">
                <a:solidFill>
                  <a:schemeClr val="bg1"/>
                </a:solidFill>
                <a:effectLst/>
                <a:latin typeface="Aptos" panose="020B0004020202020204" pitchFamily="34" charset="0"/>
                <a:ea typeface="Times New Roman" panose="02020603050405020304" pitchFamily="18" charset="0"/>
                <a:cs typeface="Aptos" panose="020B0004020202020204" pitchFamily="34" charset="0"/>
              </a:rPr>
              <a:t>Addressing substance use, mental health and other medical information for students and staff members and the parameters of confidentiality</a:t>
            </a:r>
            <a:endParaRPr lang="en-US" sz="1600" dirty="0">
              <a:solidFill>
                <a:schemeClr val="bg1"/>
              </a:solidFill>
              <a:effectLst/>
              <a:latin typeface="Aptos" panose="020B0004020202020204" pitchFamily="34" charset="0"/>
              <a:ea typeface="Yu Gothic" panose="020B0400000000000000" pitchFamily="34" charset="-128"/>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1400" dirty="0">
                <a:solidFill>
                  <a:schemeClr val="bg1"/>
                </a:solidFill>
                <a:effectLst/>
                <a:latin typeface="Aptos" panose="020B0004020202020204" pitchFamily="34" charset="0"/>
                <a:ea typeface="Times New Roman" panose="02020603050405020304" pitchFamily="18" charset="0"/>
                <a:cs typeface="Aptos" panose="020B0004020202020204" pitchFamily="34" charset="0"/>
              </a:rPr>
              <a:t>Understanding what information must be shared and what information cannot be shared under the Open Public Records Act</a:t>
            </a:r>
            <a:endParaRPr lang="en-US" sz="1600" dirty="0">
              <a:solidFill>
                <a:schemeClr val="bg1"/>
              </a:solidFill>
              <a:effectLst/>
              <a:latin typeface="Aptos" panose="020B0004020202020204" pitchFamily="34" charset="0"/>
              <a:ea typeface="Yu Gothic" panose="020B0400000000000000" pitchFamily="34" charset="-128"/>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1400" dirty="0">
                <a:solidFill>
                  <a:schemeClr val="bg1"/>
                </a:solidFill>
                <a:effectLst/>
                <a:latin typeface="Aptos" panose="020B0004020202020204" pitchFamily="34" charset="0"/>
                <a:ea typeface="Times New Roman" panose="02020603050405020304" pitchFamily="18" charset="0"/>
                <a:cs typeface="Aptos" panose="020B0004020202020204" pitchFamily="34" charset="0"/>
              </a:rPr>
              <a:t>Addressing confidentiality while litigation is pending or ongoing and after settlement agreements have been reached</a:t>
            </a:r>
            <a:endParaRPr lang="en-US" sz="1600" dirty="0">
              <a:solidFill>
                <a:schemeClr val="bg1"/>
              </a:solidFill>
              <a:effectLst/>
              <a:latin typeface="Aptos" panose="020B0004020202020204" pitchFamily="34" charset="0"/>
              <a:ea typeface="Yu Gothic" panose="020B0400000000000000" pitchFamily="34" charset="-128"/>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sz="1400" dirty="0">
                <a:solidFill>
                  <a:schemeClr val="bg1"/>
                </a:solidFill>
                <a:effectLst/>
                <a:latin typeface="Aptos" panose="020B0004020202020204" pitchFamily="34" charset="0"/>
                <a:ea typeface="Times New Roman" panose="02020603050405020304" pitchFamily="18" charset="0"/>
                <a:cs typeface="Aptos" panose="020B0004020202020204" pitchFamily="34" charset="0"/>
              </a:rPr>
              <a:t>Appropriate information sharing between the school district and the insurance provider.  </a:t>
            </a:r>
          </a:p>
          <a:p>
            <a:pPr marL="342900" marR="0" lvl="0" indent="-342900">
              <a:buSzPts val="1000"/>
              <a:buFont typeface="Symbol" panose="05050102010706020507" pitchFamily="18" charset="2"/>
              <a:buChar char=""/>
              <a:tabLst>
                <a:tab pos="457200" algn="l"/>
              </a:tabLst>
            </a:pPr>
            <a:endParaRPr lang="en-US" sz="1400" dirty="0">
              <a:solidFill>
                <a:schemeClr val="bg1"/>
              </a:solidFill>
              <a:latin typeface="Aptos" panose="020B0004020202020204" pitchFamily="34" charset="0"/>
              <a:ea typeface="Yu Gothic" panose="020B0400000000000000" pitchFamily="34" charset="-128"/>
              <a:cs typeface="Aptos" panose="020B0004020202020204" pitchFamily="34" charset="0"/>
            </a:endParaRPr>
          </a:p>
          <a:p>
            <a:pPr marR="0" lvl="0">
              <a:buSzPts val="1000"/>
              <a:tabLst>
                <a:tab pos="457200" algn="l"/>
              </a:tabLst>
            </a:pPr>
            <a:endParaRPr lang="en-US" sz="1400" dirty="0">
              <a:solidFill>
                <a:schemeClr val="bg1"/>
              </a:solidFill>
              <a:effectLst/>
              <a:latin typeface="Aptos" panose="020B0004020202020204" pitchFamily="34" charset="0"/>
              <a:ea typeface="Yu Gothic" panose="020B0400000000000000" pitchFamily="34" charset="-128"/>
              <a:cs typeface="Aptos" panose="020B0004020202020204" pitchFamily="34" charset="0"/>
            </a:endParaRPr>
          </a:p>
          <a:p>
            <a:pPr marR="0" lvl="0" algn="ctr">
              <a:spcBef>
                <a:spcPts val="600"/>
              </a:spcBef>
              <a:buSzPts val="1000"/>
              <a:tabLst>
                <a:tab pos="457200" algn="l"/>
              </a:tabLst>
            </a:pPr>
            <a:r>
              <a:rPr lang="en-US" b="1" u="sng" dirty="0">
                <a:solidFill>
                  <a:schemeClr val="bg1"/>
                </a:solidFill>
                <a:latin typeface="Aptos" panose="020B0004020202020204" pitchFamily="34" charset="0"/>
                <a:ea typeface="Yu Gothic" panose="020B0400000000000000" pitchFamily="34" charset="-128"/>
                <a:cs typeface="Aptos" panose="020B0004020202020204" pitchFamily="34" charset="0"/>
              </a:rPr>
              <a:t>Save the Dates:</a:t>
            </a:r>
          </a:p>
          <a:p>
            <a:pPr marR="0" lvl="0" algn="ctr">
              <a:spcBef>
                <a:spcPts val="600"/>
              </a:spcBef>
              <a:buSzPts val="1000"/>
              <a:tabLst>
                <a:tab pos="457200" algn="l"/>
              </a:tabLst>
            </a:pPr>
            <a:r>
              <a:rPr lang="en-US" dirty="0">
                <a:solidFill>
                  <a:schemeClr val="bg1"/>
                </a:solidFill>
                <a:latin typeface="Aptos" panose="020B0004020202020204" pitchFamily="34" charset="0"/>
                <a:ea typeface="Yu Gothic" panose="020B0400000000000000" pitchFamily="34" charset="-128"/>
                <a:cs typeface="Aptos" panose="020B0004020202020204" pitchFamily="34" charset="0"/>
              </a:rPr>
              <a:t>BACCEIC:  Tuesday, </a:t>
            </a:r>
            <a:r>
              <a:rPr lang="en-US" sz="1800" dirty="0">
                <a:solidFill>
                  <a:schemeClr val="bg1"/>
                </a:solidFill>
                <a:effectLst/>
                <a:latin typeface="Aptos" panose="020B0004020202020204" pitchFamily="34" charset="0"/>
                <a:ea typeface="Yu Gothic" panose="020B0400000000000000" pitchFamily="34" charset="-128"/>
                <a:cs typeface="Aptos" panose="020B0004020202020204" pitchFamily="34" charset="0"/>
              </a:rPr>
              <a:t>September 30</a:t>
            </a:r>
            <a:r>
              <a:rPr lang="en-US" sz="1800" baseline="30000" dirty="0">
                <a:solidFill>
                  <a:schemeClr val="bg1"/>
                </a:solidFill>
                <a:effectLst/>
                <a:latin typeface="Aptos" panose="020B0004020202020204" pitchFamily="34" charset="0"/>
                <a:ea typeface="Yu Gothic" panose="020B0400000000000000" pitchFamily="34" charset="-128"/>
                <a:cs typeface="Aptos" panose="020B0004020202020204" pitchFamily="34" charset="0"/>
              </a:rPr>
              <a:t>th</a:t>
            </a:r>
            <a:r>
              <a:rPr lang="en-US" sz="1800" dirty="0">
                <a:solidFill>
                  <a:schemeClr val="bg1"/>
                </a:solidFill>
                <a:effectLst/>
                <a:latin typeface="Aptos" panose="020B0004020202020204" pitchFamily="34" charset="0"/>
                <a:ea typeface="Yu Gothic" panose="020B0400000000000000" pitchFamily="34" charset="-128"/>
                <a:cs typeface="Aptos" panose="020B0004020202020204" pitchFamily="34" charset="0"/>
              </a:rPr>
              <a:t> from 10am to 12pm</a:t>
            </a:r>
          </a:p>
          <a:p>
            <a:pPr marR="0" lvl="0" algn="ctr">
              <a:spcBef>
                <a:spcPts val="600"/>
              </a:spcBef>
              <a:buSzPts val="1000"/>
              <a:tabLst>
                <a:tab pos="457200" algn="l"/>
              </a:tabLst>
            </a:pPr>
            <a:r>
              <a:rPr lang="en-US" dirty="0">
                <a:solidFill>
                  <a:schemeClr val="bg1"/>
                </a:solidFill>
                <a:latin typeface="Aptos" panose="020B0004020202020204" pitchFamily="34" charset="0"/>
                <a:ea typeface="Yu Gothic" panose="020B0400000000000000" pitchFamily="34" charset="-128"/>
                <a:cs typeface="Aptos" panose="020B0004020202020204" pitchFamily="34" charset="0"/>
              </a:rPr>
              <a:t>ERIC South:  Friday, </a:t>
            </a:r>
            <a:r>
              <a:rPr lang="en-US" sz="1800" dirty="0">
                <a:solidFill>
                  <a:schemeClr val="bg1"/>
                </a:solidFill>
                <a:effectLst/>
                <a:latin typeface="Aptos" panose="020B0004020202020204" pitchFamily="34" charset="0"/>
                <a:ea typeface="Yu Gothic" panose="020B0400000000000000" pitchFamily="34" charset="-128"/>
                <a:cs typeface="Aptos" panose="020B0004020202020204" pitchFamily="34" charset="0"/>
              </a:rPr>
              <a:t>October 3</a:t>
            </a:r>
            <a:r>
              <a:rPr lang="en-US" sz="1800" baseline="30000" dirty="0">
                <a:solidFill>
                  <a:schemeClr val="bg1"/>
                </a:solidFill>
                <a:effectLst/>
                <a:latin typeface="Aptos" panose="020B0004020202020204" pitchFamily="34" charset="0"/>
                <a:ea typeface="Yu Gothic" panose="020B0400000000000000" pitchFamily="34" charset="-128"/>
                <a:cs typeface="Aptos" panose="020B0004020202020204" pitchFamily="34" charset="0"/>
              </a:rPr>
              <a:t>rd</a:t>
            </a:r>
            <a:r>
              <a:rPr lang="en-US" sz="1800" dirty="0">
                <a:solidFill>
                  <a:schemeClr val="bg1"/>
                </a:solidFill>
                <a:effectLst/>
                <a:latin typeface="Aptos" panose="020B0004020202020204" pitchFamily="34" charset="0"/>
                <a:ea typeface="Yu Gothic" panose="020B0400000000000000" pitchFamily="34" charset="-128"/>
                <a:cs typeface="Aptos" panose="020B0004020202020204" pitchFamily="34" charset="0"/>
              </a:rPr>
              <a:t> from 10am to 12pm</a:t>
            </a:r>
            <a:endParaRPr lang="en-US" sz="1600" dirty="0">
              <a:solidFill>
                <a:schemeClr val="bg1"/>
              </a:solidFill>
              <a:effectLst/>
              <a:latin typeface="Aptos" panose="020B0004020202020204" pitchFamily="34" charset="0"/>
              <a:ea typeface="Yu Gothic" panose="020B0400000000000000" pitchFamily="34" charset="-128"/>
              <a:cs typeface="Aptos" panose="020B0004020202020204" pitchFamily="34" charset="0"/>
            </a:endParaRPr>
          </a:p>
        </p:txBody>
      </p:sp>
    </p:spTree>
    <p:extLst>
      <p:ext uri="{BB962C8B-B14F-4D97-AF65-F5344CB8AC3E}">
        <p14:creationId xmlns:p14="http://schemas.microsoft.com/office/powerpoint/2010/main" val="396143536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283D4-F3A6-82FD-2338-4C8D4CD525F8}"/>
              </a:ext>
            </a:extLst>
          </p:cNvPr>
          <p:cNvSpPr>
            <a:spLocks noGrp="1"/>
          </p:cNvSpPr>
          <p:nvPr>
            <p:ph type="title"/>
          </p:nvPr>
        </p:nvSpPr>
        <p:spPr/>
        <p:txBody>
          <a:bodyPr/>
          <a:lstStyle/>
          <a:p>
            <a:r>
              <a:rPr lang="en-US" dirty="0"/>
              <a:t>Reflection/Goal Setting</a:t>
            </a:r>
          </a:p>
        </p:txBody>
      </p:sp>
      <p:sp>
        <p:nvSpPr>
          <p:cNvPr id="3" name="Content Placeholder 2">
            <a:extLst>
              <a:ext uri="{FF2B5EF4-FFF2-40B4-BE49-F238E27FC236}">
                <a16:creationId xmlns:a16="http://schemas.microsoft.com/office/drawing/2014/main" id="{866BC45B-D6AC-1424-5A5A-64B1DF017479}"/>
              </a:ext>
            </a:extLst>
          </p:cNvPr>
          <p:cNvSpPr>
            <a:spLocks noGrp="1"/>
          </p:cNvSpPr>
          <p:nvPr>
            <p:ph idx="1"/>
          </p:nvPr>
        </p:nvSpPr>
        <p:spPr/>
        <p:txBody>
          <a:bodyPr>
            <a:normAutofit/>
          </a:bodyPr>
          <a:lstStyle/>
          <a:p>
            <a:r>
              <a:rPr lang="en-US" dirty="0"/>
              <a:t>What is and is not working well</a:t>
            </a:r>
          </a:p>
          <a:p>
            <a:r>
              <a:rPr lang="en-US" dirty="0"/>
              <a:t>Litigation</a:t>
            </a:r>
          </a:p>
          <a:p>
            <a:r>
              <a:rPr lang="en-US" dirty="0"/>
              <a:t>Effectiveness of Recruitment, PD, Other HR Protocols/Initiatives</a:t>
            </a:r>
          </a:p>
          <a:p>
            <a:r>
              <a:rPr lang="en-US" dirty="0"/>
              <a:t>Identifying Personal Strengths and Opportunities for Growth</a:t>
            </a:r>
          </a:p>
          <a:p>
            <a:r>
              <a:rPr lang="en-US" dirty="0"/>
              <a:t>Summer Admin Retreat!</a:t>
            </a:r>
          </a:p>
          <a:p>
            <a:pPr marL="0" indent="0">
              <a:buNone/>
            </a:pPr>
            <a:endParaRPr lang="en-US" dirty="0"/>
          </a:p>
        </p:txBody>
      </p:sp>
      <p:sp>
        <p:nvSpPr>
          <p:cNvPr id="4" name="Slide Number Placeholder 3">
            <a:extLst>
              <a:ext uri="{FF2B5EF4-FFF2-40B4-BE49-F238E27FC236}">
                <a16:creationId xmlns:a16="http://schemas.microsoft.com/office/drawing/2014/main" id="{49C03E49-B3C0-7C54-46D0-C04CE3B0C283}"/>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70</a:t>
            </a:fld>
            <a:endParaRPr lang="en-US" dirty="0">
              <a:solidFill>
                <a:prstClr val="black">
                  <a:tint val="75000"/>
                </a:prstClr>
              </a:solidFill>
            </a:endParaRPr>
          </a:p>
        </p:txBody>
      </p:sp>
    </p:spTree>
    <p:extLst>
      <p:ext uri="{BB962C8B-B14F-4D97-AF65-F5344CB8AC3E}">
        <p14:creationId xmlns:p14="http://schemas.microsoft.com/office/powerpoint/2010/main" val="20049906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C5D5D-67FC-6F86-37DD-BDED351AC11A}"/>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19178386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457201"/>
            <a:ext cx="10972800" cy="1143000"/>
          </a:xfrm>
        </p:spPr>
        <p:txBody>
          <a:bodyPr>
            <a:normAutofit/>
          </a:bodyPr>
          <a:lstStyle/>
          <a:p>
            <a:r>
              <a:rPr lang="en-US" sz="4000" dirty="0"/>
              <a:t>Conclusion</a:t>
            </a:r>
          </a:p>
        </p:txBody>
      </p:sp>
      <p:sp>
        <p:nvSpPr>
          <p:cNvPr id="2" name="Content Placeholder 1"/>
          <p:cNvSpPr>
            <a:spLocks noGrp="1"/>
          </p:cNvSpPr>
          <p:nvPr>
            <p:ph idx="1"/>
          </p:nvPr>
        </p:nvSpPr>
        <p:spPr/>
        <p:txBody>
          <a:bodyPr>
            <a:normAutofit fontScale="85000" lnSpcReduction="20000"/>
          </a:bodyPr>
          <a:lstStyle/>
          <a:p>
            <a:pPr>
              <a:buFont typeface="Arial" pitchFamily="34" charset="0"/>
              <a:buChar char="•"/>
            </a:pPr>
            <a:r>
              <a:rPr lang="en-US" dirty="0"/>
              <a:t>Thank you for choosing professional development with LEGAL ONE!</a:t>
            </a:r>
          </a:p>
          <a:p>
            <a:pPr>
              <a:buFont typeface="Arial" pitchFamily="34" charset="0"/>
              <a:buChar char="•"/>
            </a:pPr>
            <a:endParaRPr lang="en-US" dirty="0"/>
          </a:p>
          <a:p>
            <a:r>
              <a:rPr lang="en-US" dirty="0"/>
              <a:t>Visit our website for more courses that can support your work at </a:t>
            </a:r>
            <a:r>
              <a:rPr lang="en-US" dirty="0">
                <a:hlinkClick r:id="rId3"/>
              </a:rPr>
              <a:t>http://www.njpsa.org/legalonenj/</a:t>
            </a:r>
            <a:endParaRPr lang="en-US" dirty="0"/>
          </a:p>
          <a:p>
            <a:endParaRPr lang="en-US" dirty="0"/>
          </a:p>
          <a:p>
            <a:r>
              <a:rPr lang="en-US" sz="3200" dirty="0"/>
              <a:t>Participants are authorized to use the LEGAL ONE materials provided in this training to offer turnkey training within the respective participant's school district or place of employment, provided that participants provide proper credit to LEGAL ONE for having developed said materials and further provided that such turnkey training is offered at no charge.</a:t>
            </a:r>
            <a:endParaRPr lang="en-US" dirty="0"/>
          </a:p>
          <a:p>
            <a:pPr marL="0" indent="0">
              <a:buNone/>
            </a:pPr>
            <a:endParaRPr lang="en-US" dirty="0"/>
          </a:p>
          <a:p>
            <a:r>
              <a:rPr lang="en-US" dirty="0"/>
              <a:t>If you have any questions about this presentation or suggestions for future seminars, please send an email to </a:t>
            </a:r>
            <a:r>
              <a:rPr lang="en-US" dirty="0">
                <a:hlinkClick r:id="rId4"/>
              </a:rPr>
              <a:t>legalone@njpsa.org </a:t>
            </a: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endParaRPr lang="en-US" dirty="0"/>
          </a:p>
        </p:txBody>
      </p:sp>
      <p:sp>
        <p:nvSpPr>
          <p:cNvPr id="7" name="Slide Number Placeholder 6">
            <a:extLst>
              <a:ext uri="{FF2B5EF4-FFF2-40B4-BE49-F238E27FC236}">
                <a16:creationId xmlns:a16="http://schemas.microsoft.com/office/drawing/2014/main" id="{FF19AC04-8969-464C-BF84-59D66C3BA2B2}"/>
              </a:ext>
            </a:extLst>
          </p:cNvPr>
          <p:cNvSpPr>
            <a:spLocks noGrp="1"/>
          </p:cNvSpPr>
          <p:nvPr>
            <p:ph type="sldNum" sz="quarter" idx="12"/>
          </p:nvPr>
        </p:nvSpPr>
        <p:spPr/>
        <p:txBody>
          <a:bodyPr/>
          <a:lstStyle/>
          <a:p>
            <a:pPr defTabSz="457189" eaLnBrk="0" fontAlgn="base" hangingPunct="0">
              <a:spcBef>
                <a:spcPct val="0"/>
              </a:spcBef>
              <a:spcAft>
                <a:spcPct val="0"/>
              </a:spcAft>
              <a:defRPr/>
            </a:pPr>
            <a:fld id="{E443D2D3-79D4-425E-A51E-1C8F275C5E7B}" type="slidenum">
              <a:rPr lang="en-US">
                <a:latin typeface="Calibri"/>
              </a:rPr>
              <a:pPr defTabSz="457189" eaLnBrk="0" fontAlgn="base" hangingPunct="0">
                <a:spcBef>
                  <a:spcPct val="0"/>
                </a:spcBef>
                <a:spcAft>
                  <a:spcPct val="0"/>
                </a:spcAft>
                <a:defRPr/>
              </a:pPr>
              <a:t>72</a:t>
            </a:fld>
            <a:endParaRPr lang="en-US" dirty="0">
              <a:latin typeface="Calibri"/>
            </a:endParaRPr>
          </a:p>
        </p:txBody>
      </p:sp>
      <p:pic>
        <p:nvPicPr>
          <p:cNvPr id="6" name="Picture 5" descr="A picture containing drawing&#10;&#10;Description automatically generated">
            <a:extLst>
              <a:ext uri="{FF2B5EF4-FFF2-40B4-BE49-F238E27FC236}">
                <a16:creationId xmlns:a16="http://schemas.microsoft.com/office/drawing/2014/main" id="{42C432A3-26F2-B84C-8B1C-6FC84C2D87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87921" y="354756"/>
            <a:ext cx="2590800" cy="602827"/>
          </a:xfrm>
          <a:prstGeom prst="rect">
            <a:avLst/>
          </a:prstGeom>
        </p:spPr>
      </p:pic>
    </p:spTree>
    <p:extLst>
      <p:ext uri="{BB962C8B-B14F-4D97-AF65-F5344CB8AC3E}">
        <p14:creationId xmlns:p14="http://schemas.microsoft.com/office/powerpoint/2010/main" val="262762253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29DA6E19-65CE-4565-A739-3B572D7FE5AB}"/>
              </a:ext>
            </a:extLst>
          </p:cNvPr>
          <p:cNvGrpSpPr/>
          <p:nvPr/>
        </p:nvGrpSpPr>
        <p:grpSpPr>
          <a:xfrm>
            <a:off x="-2" y="-7445831"/>
            <a:ext cx="13447522" cy="9892021"/>
            <a:chOff x="-1865119" y="-4514850"/>
            <a:chExt cx="13447522" cy="9892021"/>
          </a:xfrm>
        </p:grpSpPr>
        <p:sp>
          <p:nvSpPr>
            <p:cNvPr id="25" name="Rectangle 24">
              <a:extLst>
                <a:ext uri="{FF2B5EF4-FFF2-40B4-BE49-F238E27FC236}">
                  <a16:creationId xmlns:a16="http://schemas.microsoft.com/office/drawing/2014/main" id="{06E55E0E-9EE9-46E9-81B7-0879A3FD2AC3}"/>
                </a:ext>
              </a:extLst>
            </p:cNvPr>
            <p:cNvSpPr/>
            <p:nvPr/>
          </p:nvSpPr>
          <p:spPr>
            <a:xfrm rot="16200000" flipH="1">
              <a:off x="383116" y="-6763085"/>
              <a:ext cx="8951051" cy="134475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extLst>
                <a:ext uri="{FF2B5EF4-FFF2-40B4-BE49-F238E27FC236}">
                  <a16:creationId xmlns:a16="http://schemas.microsoft.com/office/drawing/2014/main" id="{A4D4A3B4-6077-44BD-9358-AEA2C2690D27}"/>
                </a:ext>
              </a:extLst>
            </p:cNvPr>
            <p:cNvSpPr/>
            <p:nvPr/>
          </p:nvSpPr>
          <p:spPr>
            <a:xfrm rot="10800000" flipH="1">
              <a:off x="-1181451" y="4430063"/>
              <a:ext cx="1706062" cy="947108"/>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grpSp>
        <p:nvGrpSpPr>
          <p:cNvPr id="27" name="Group 26">
            <a:extLst>
              <a:ext uri="{FF2B5EF4-FFF2-40B4-BE49-F238E27FC236}">
                <a16:creationId xmlns:a16="http://schemas.microsoft.com/office/drawing/2014/main" id="{C56DDC1A-FDE5-4478-AA09-52DCE462882A}"/>
              </a:ext>
            </a:extLst>
          </p:cNvPr>
          <p:cNvGrpSpPr/>
          <p:nvPr/>
        </p:nvGrpSpPr>
        <p:grpSpPr>
          <a:xfrm>
            <a:off x="-2" y="-7567793"/>
            <a:ext cx="12859634" cy="9594486"/>
            <a:chOff x="-115184" y="-3581400"/>
            <a:chExt cx="12859634" cy="9594486"/>
          </a:xfrm>
        </p:grpSpPr>
        <p:sp>
          <p:nvSpPr>
            <p:cNvPr id="28" name="Rectangle 27">
              <a:extLst>
                <a:ext uri="{FF2B5EF4-FFF2-40B4-BE49-F238E27FC236}">
                  <a16:creationId xmlns:a16="http://schemas.microsoft.com/office/drawing/2014/main" id="{5EB74ED7-676B-47DE-9098-A97503791215}"/>
                </a:ext>
              </a:extLst>
            </p:cNvPr>
            <p:cNvSpPr/>
            <p:nvPr/>
          </p:nvSpPr>
          <p:spPr>
            <a:xfrm rot="16200000" flipH="1">
              <a:off x="1912534" y="-5609118"/>
              <a:ext cx="8804198" cy="1285963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2" name="Isosceles Triangle 31">
              <a:extLst>
                <a:ext uri="{FF2B5EF4-FFF2-40B4-BE49-F238E27FC236}">
                  <a16:creationId xmlns:a16="http://schemas.microsoft.com/office/drawing/2014/main" id="{CADE76F8-7406-46DB-9D38-E417BC835052}"/>
                </a:ext>
              </a:extLst>
            </p:cNvPr>
            <p:cNvSpPr/>
            <p:nvPr/>
          </p:nvSpPr>
          <p:spPr>
            <a:xfrm rot="10800000" flipH="1">
              <a:off x="568484" y="5065978"/>
              <a:ext cx="1706062" cy="947108"/>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grpSp>
        <p:nvGrpSpPr>
          <p:cNvPr id="11" name="Group 10">
            <a:extLst>
              <a:ext uri="{FF2B5EF4-FFF2-40B4-BE49-F238E27FC236}">
                <a16:creationId xmlns:a16="http://schemas.microsoft.com/office/drawing/2014/main" id="{E47FD16E-03DA-4717-B980-32113374FB9D}"/>
              </a:ext>
            </a:extLst>
          </p:cNvPr>
          <p:cNvGrpSpPr/>
          <p:nvPr/>
        </p:nvGrpSpPr>
        <p:grpSpPr>
          <a:xfrm>
            <a:off x="0" y="-8211928"/>
            <a:ext cx="13447522" cy="9892021"/>
            <a:chOff x="-1865119" y="-4514850"/>
            <a:chExt cx="13447522" cy="9892021"/>
          </a:xfrm>
        </p:grpSpPr>
        <p:sp>
          <p:nvSpPr>
            <p:cNvPr id="29" name="Rectangle 28">
              <a:extLst>
                <a:ext uri="{FF2B5EF4-FFF2-40B4-BE49-F238E27FC236}">
                  <a16:creationId xmlns:a16="http://schemas.microsoft.com/office/drawing/2014/main" id="{8A076D6B-B36B-44B0-B9E4-4609911000D7}"/>
                </a:ext>
              </a:extLst>
            </p:cNvPr>
            <p:cNvSpPr/>
            <p:nvPr/>
          </p:nvSpPr>
          <p:spPr>
            <a:xfrm rot="16200000" flipH="1">
              <a:off x="383116" y="-6763085"/>
              <a:ext cx="8951051" cy="134475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748D4D7B-971D-43E1-AC89-5DA0675B33CA}"/>
                </a:ext>
              </a:extLst>
            </p:cNvPr>
            <p:cNvSpPr/>
            <p:nvPr/>
          </p:nvSpPr>
          <p:spPr>
            <a:xfrm rot="10800000" flipH="1">
              <a:off x="-1181451" y="4430063"/>
              <a:ext cx="1706062" cy="947108"/>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grpSp>
        <p:nvGrpSpPr>
          <p:cNvPr id="7" name="Group 6">
            <a:extLst>
              <a:ext uri="{FF2B5EF4-FFF2-40B4-BE49-F238E27FC236}">
                <a16:creationId xmlns:a16="http://schemas.microsoft.com/office/drawing/2014/main" id="{DC0050A3-776C-4067-994A-8B3D650FA031}"/>
              </a:ext>
            </a:extLst>
          </p:cNvPr>
          <p:cNvGrpSpPr/>
          <p:nvPr/>
        </p:nvGrpSpPr>
        <p:grpSpPr>
          <a:xfrm>
            <a:off x="0" y="-8314840"/>
            <a:ext cx="12859634" cy="9594486"/>
            <a:chOff x="-115184" y="-3581400"/>
            <a:chExt cx="12859634" cy="9594486"/>
          </a:xfrm>
        </p:grpSpPr>
        <p:sp>
          <p:nvSpPr>
            <p:cNvPr id="16" name="Rectangle 15">
              <a:extLst>
                <a:ext uri="{FF2B5EF4-FFF2-40B4-BE49-F238E27FC236}">
                  <a16:creationId xmlns:a16="http://schemas.microsoft.com/office/drawing/2014/main" id="{670DE119-03F6-4697-B99C-8026AB88B6C9}"/>
                </a:ext>
              </a:extLst>
            </p:cNvPr>
            <p:cNvSpPr/>
            <p:nvPr/>
          </p:nvSpPr>
          <p:spPr>
            <a:xfrm rot="16200000" flipH="1">
              <a:off x="1912534" y="-5609118"/>
              <a:ext cx="8804198" cy="1285963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4" name="Isosceles Triangle 33">
              <a:extLst>
                <a:ext uri="{FF2B5EF4-FFF2-40B4-BE49-F238E27FC236}">
                  <a16:creationId xmlns:a16="http://schemas.microsoft.com/office/drawing/2014/main" id="{BB638C44-4A5E-48AA-8619-BD5475DE30CE}"/>
                </a:ext>
              </a:extLst>
            </p:cNvPr>
            <p:cNvSpPr/>
            <p:nvPr/>
          </p:nvSpPr>
          <p:spPr>
            <a:xfrm rot="10800000" flipH="1">
              <a:off x="568484" y="5065978"/>
              <a:ext cx="1706062" cy="947108"/>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sp>
        <p:nvSpPr>
          <p:cNvPr id="6" name="TextBox 5">
            <a:extLst>
              <a:ext uri="{FF2B5EF4-FFF2-40B4-BE49-F238E27FC236}">
                <a16:creationId xmlns:a16="http://schemas.microsoft.com/office/drawing/2014/main" id="{3320A23E-1B7B-4E9D-9BF8-C34BE80C46DB}"/>
              </a:ext>
            </a:extLst>
          </p:cNvPr>
          <p:cNvSpPr txBox="1"/>
          <p:nvPr/>
        </p:nvSpPr>
        <p:spPr>
          <a:xfrm>
            <a:off x="3276965" y="3222123"/>
            <a:ext cx="8915035" cy="1446550"/>
          </a:xfrm>
          <a:prstGeom prst="rect">
            <a:avLst/>
          </a:prstGeom>
          <a:noFill/>
        </p:spPr>
        <p:txBody>
          <a:bodyPr wrap="square" rtlCol="0">
            <a:spAutoFit/>
          </a:bodyPr>
          <a:lstStyle/>
          <a:p>
            <a:pPr algn="ctr"/>
            <a:r>
              <a:rPr lang="en-US" sz="8800" b="1" dirty="0">
                <a:latin typeface="Calibri" panose="020F0502020204030204" pitchFamily="34" charset="0"/>
              </a:rPr>
              <a:t>THANK YOU!</a:t>
            </a:r>
          </a:p>
        </p:txBody>
      </p:sp>
      <p:pic>
        <p:nvPicPr>
          <p:cNvPr id="12" name="Picture 11">
            <a:extLst>
              <a:ext uri="{FF2B5EF4-FFF2-40B4-BE49-F238E27FC236}">
                <a16:creationId xmlns:a16="http://schemas.microsoft.com/office/drawing/2014/main" id="{C50561EF-C9D1-4871-A06E-4C41745E06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478" y="3222123"/>
            <a:ext cx="3414607" cy="1344709"/>
          </a:xfrm>
          <a:prstGeom prst="rect">
            <a:avLst/>
          </a:prstGeom>
        </p:spPr>
      </p:pic>
    </p:spTree>
    <p:extLst>
      <p:ext uri="{BB962C8B-B14F-4D97-AF65-F5344CB8AC3E}">
        <p14:creationId xmlns:p14="http://schemas.microsoft.com/office/powerpoint/2010/main" val="2328609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00BD9033-F2C2-431A-A738-ECA241BD26B1}"/>
              </a:ext>
            </a:extLst>
          </p:cNvPr>
          <p:cNvSpPr txBox="1"/>
          <p:nvPr/>
        </p:nvSpPr>
        <p:spPr>
          <a:xfrm>
            <a:off x="372946" y="-1148246"/>
            <a:ext cx="8022084" cy="830997"/>
          </a:xfrm>
          <a:prstGeom prst="rect">
            <a:avLst/>
          </a:prstGeom>
          <a:noFill/>
        </p:spPr>
        <p:txBody>
          <a:bodyPr wrap="square" rtlCol="0">
            <a:spAutoFit/>
          </a:bodyPr>
          <a:lstStyle/>
          <a:p>
            <a:r>
              <a:rPr lang="en-US" sz="4800" b="1" dirty="0">
                <a:solidFill>
                  <a:schemeClr val="bg1"/>
                </a:solidFill>
                <a:latin typeface="Calibri" panose="020F0502020204030204" pitchFamily="34" charset="0"/>
              </a:rPr>
              <a:t>NJSIG EXECUTIVE UPDATE</a:t>
            </a:r>
          </a:p>
        </p:txBody>
      </p:sp>
      <p:grpSp>
        <p:nvGrpSpPr>
          <p:cNvPr id="22" name="Group 21">
            <a:extLst>
              <a:ext uri="{FF2B5EF4-FFF2-40B4-BE49-F238E27FC236}">
                <a16:creationId xmlns:a16="http://schemas.microsoft.com/office/drawing/2014/main" id="{CFA8939E-A41C-4387-AC39-5FBAC3C158E8}"/>
              </a:ext>
            </a:extLst>
          </p:cNvPr>
          <p:cNvGrpSpPr/>
          <p:nvPr/>
        </p:nvGrpSpPr>
        <p:grpSpPr>
          <a:xfrm>
            <a:off x="-36164" y="-1997531"/>
            <a:ext cx="13447522" cy="9892021"/>
            <a:chOff x="-1865119" y="-4514850"/>
            <a:chExt cx="13447522" cy="9892021"/>
          </a:xfrm>
        </p:grpSpPr>
        <p:sp>
          <p:nvSpPr>
            <p:cNvPr id="23" name="Rectangle 22">
              <a:extLst>
                <a:ext uri="{FF2B5EF4-FFF2-40B4-BE49-F238E27FC236}">
                  <a16:creationId xmlns:a16="http://schemas.microsoft.com/office/drawing/2014/main" id="{9E20F03B-991C-48C2-8491-9190B422591C}"/>
                </a:ext>
              </a:extLst>
            </p:cNvPr>
            <p:cNvSpPr/>
            <p:nvPr/>
          </p:nvSpPr>
          <p:spPr>
            <a:xfrm rot="16200000" flipH="1">
              <a:off x="383116" y="-6763085"/>
              <a:ext cx="8951051" cy="134475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E47C91D5-4B3F-46D9-9B44-12D602E30721}"/>
                </a:ext>
              </a:extLst>
            </p:cNvPr>
            <p:cNvSpPr/>
            <p:nvPr/>
          </p:nvSpPr>
          <p:spPr>
            <a:xfrm rot="10800000" flipH="1">
              <a:off x="-1181451" y="4430063"/>
              <a:ext cx="1706062" cy="947108"/>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grpSp>
        <p:nvGrpSpPr>
          <p:cNvPr id="25" name="Group 24">
            <a:extLst>
              <a:ext uri="{FF2B5EF4-FFF2-40B4-BE49-F238E27FC236}">
                <a16:creationId xmlns:a16="http://schemas.microsoft.com/office/drawing/2014/main" id="{D31D69E1-C23B-4C69-A6E9-876AFCD71A0C}"/>
              </a:ext>
            </a:extLst>
          </p:cNvPr>
          <p:cNvGrpSpPr/>
          <p:nvPr/>
        </p:nvGrpSpPr>
        <p:grpSpPr>
          <a:xfrm>
            <a:off x="-36164" y="-2119493"/>
            <a:ext cx="12859634" cy="9594486"/>
            <a:chOff x="-115184" y="-3581400"/>
            <a:chExt cx="12859634" cy="9594486"/>
          </a:xfrm>
        </p:grpSpPr>
        <p:sp>
          <p:nvSpPr>
            <p:cNvPr id="26" name="Rectangle 25">
              <a:extLst>
                <a:ext uri="{FF2B5EF4-FFF2-40B4-BE49-F238E27FC236}">
                  <a16:creationId xmlns:a16="http://schemas.microsoft.com/office/drawing/2014/main" id="{10C660FC-DE11-4C37-A28A-8D1224634923}"/>
                </a:ext>
              </a:extLst>
            </p:cNvPr>
            <p:cNvSpPr/>
            <p:nvPr/>
          </p:nvSpPr>
          <p:spPr>
            <a:xfrm rot="16200000" flipH="1">
              <a:off x="1912534" y="-5609118"/>
              <a:ext cx="8804198" cy="1285963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7" name="Isosceles Triangle 26">
              <a:extLst>
                <a:ext uri="{FF2B5EF4-FFF2-40B4-BE49-F238E27FC236}">
                  <a16:creationId xmlns:a16="http://schemas.microsoft.com/office/drawing/2014/main" id="{807C6B87-A6D1-4F17-A05A-3C89D91FA081}"/>
                </a:ext>
              </a:extLst>
            </p:cNvPr>
            <p:cNvSpPr/>
            <p:nvPr/>
          </p:nvSpPr>
          <p:spPr>
            <a:xfrm rot="10800000" flipH="1">
              <a:off x="568484" y="5065978"/>
              <a:ext cx="1706062" cy="947108"/>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grpSp>
        <p:nvGrpSpPr>
          <p:cNvPr id="28" name="Group 27">
            <a:extLst>
              <a:ext uri="{FF2B5EF4-FFF2-40B4-BE49-F238E27FC236}">
                <a16:creationId xmlns:a16="http://schemas.microsoft.com/office/drawing/2014/main" id="{FFDB9C37-6497-4509-AD34-E91D2D7D33D2}"/>
              </a:ext>
            </a:extLst>
          </p:cNvPr>
          <p:cNvGrpSpPr/>
          <p:nvPr/>
        </p:nvGrpSpPr>
        <p:grpSpPr>
          <a:xfrm>
            <a:off x="-36165" y="-8260000"/>
            <a:ext cx="13447522" cy="9892021"/>
            <a:chOff x="-1865119" y="-4514850"/>
            <a:chExt cx="13447522" cy="9892021"/>
          </a:xfrm>
        </p:grpSpPr>
        <p:sp>
          <p:nvSpPr>
            <p:cNvPr id="32" name="Rectangle 31">
              <a:extLst>
                <a:ext uri="{FF2B5EF4-FFF2-40B4-BE49-F238E27FC236}">
                  <a16:creationId xmlns:a16="http://schemas.microsoft.com/office/drawing/2014/main" id="{61E680B6-E8BB-407F-92C8-FD5AC6C8D0C6}"/>
                </a:ext>
              </a:extLst>
            </p:cNvPr>
            <p:cNvSpPr/>
            <p:nvPr/>
          </p:nvSpPr>
          <p:spPr>
            <a:xfrm rot="16200000" flipH="1">
              <a:off x="383116" y="-6763085"/>
              <a:ext cx="8951051" cy="134475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C7DB3C6A-6485-4325-83C8-3201A2E04EE4}"/>
                </a:ext>
              </a:extLst>
            </p:cNvPr>
            <p:cNvSpPr/>
            <p:nvPr/>
          </p:nvSpPr>
          <p:spPr>
            <a:xfrm rot="10800000" flipH="1">
              <a:off x="-1181451" y="4430063"/>
              <a:ext cx="1706062" cy="947108"/>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grpSp>
        <p:nvGrpSpPr>
          <p:cNvPr id="35" name="Group 34">
            <a:extLst>
              <a:ext uri="{FF2B5EF4-FFF2-40B4-BE49-F238E27FC236}">
                <a16:creationId xmlns:a16="http://schemas.microsoft.com/office/drawing/2014/main" id="{BF4019D7-BFBE-4693-86EB-FE4E8AFFDD82}"/>
              </a:ext>
            </a:extLst>
          </p:cNvPr>
          <p:cNvGrpSpPr/>
          <p:nvPr/>
        </p:nvGrpSpPr>
        <p:grpSpPr>
          <a:xfrm>
            <a:off x="0" y="-8341782"/>
            <a:ext cx="12859634" cy="9594486"/>
            <a:chOff x="-115184" y="-3581400"/>
            <a:chExt cx="12859634" cy="9594486"/>
          </a:xfrm>
        </p:grpSpPr>
        <p:sp>
          <p:nvSpPr>
            <p:cNvPr id="36" name="Rectangle 35">
              <a:extLst>
                <a:ext uri="{FF2B5EF4-FFF2-40B4-BE49-F238E27FC236}">
                  <a16:creationId xmlns:a16="http://schemas.microsoft.com/office/drawing/2014/main" id="{E9ABB512-A6EF-49B8-9EC6-295956A027FD}"/>
                </a:ext>
              </a:extLst>
            </p:cNvPr>
            <p:cNvSpPr/>
            <p:nvPr/>
          </p:nvSpPr>
          <p:spPr>
            <a:xfrm rot="16200000" flipH="1">
              <a:off x="1912534" y="-5609118"/>
              <a:ext cx="8804198" cy="1285963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7" name="Isosceles Triangle 36">
              <a:extLst>
                <a:ext uri="{FF2B5EF4-FFF2-40B4-BE49-F238E27FC236}">
                  <a16:creationId xmlns:a16="http://schemas.microsoft.com/office/drawing/2014/main" id="{C28A7CD8-673E-4675-BE8F-4EF6984636BA}"/>
                </a:ext>
              </a:extLst>
            </p:cNvPr>
            <p:cNvSpPr/>
            <p:nvPr/>
          </p:nvSpPr>
          <p:spPr>
            <a:xfrm rot="10800000" flipH="1">
              <a:off x="568484" y="5065978"/>
              <a:ext cx="1706062" cy="947108"/>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sp>
        <p:nvSpPr>
          <p:cNvPr id="19" name="TextBox 18">
            <a:extLst>
              <a:ext uri="{FF2B5EF4-FFF2-40B4-BE49-F238E27FC236}">
                <a16:creationId xmlns:a16="http://schemas.microsoft.com/office/drawing/2014/main" id="{721C1BB6-465E-4DD3-B644-2D1FEFCA6774}"/>
              </a:ext>
            </a:extLst>
          </p:cNvPr>
          <p:cNvSpPr txBox="1"/>
          <p:nvPr/>
        </p:nvSpPr>
        <p:spPr>
          <a:xfrm>
            <a:off x="2195388" y="902907"/>
            <a:ext cx="8022084" cy="830997"/>
          </a:xfrm>
          <a:prstGeom prst="rect">
            <a:avLst/>
          </a:prstGeom>
          <a:noFill/>
        </p:spPr>
        <p:txBody>
          <a:bodyPr wrap="square" rtlCol="0">
            <a:spAutoFit/>
          </a:bodyPr>
          <a:lstStyle/>
          <a:p>
            <a:r>
              <a:rPr lang="en-US" sz="4800" b="1" dirty="0">
                <a:solidFill>
                  <a:schemeClr val="bg1"/>
                </a:solidFill>
                <a:latin typeface="Calibri" panose="020F0502020204030204" pitchFamily="34" charset="0"/>
              </a:rPr>
              <a:t>NJSIG UPDATE</a:t>
            </a:r>
          </a:p>
        </p:txBody>
      </p:sp>
      <p:sp>
        <p:nvSpPr>
          <p:cNvPr id="47" name="TextBox 7">
            <a:extLst>
              <a:ext uri="{FF2B5EF4-FFF2-40B4-BE49-F238E27FC236}">
                <a16:creationId xmlns:a16="http://schemas.microsoft.com/office/drawing/2014/main" id="{3228F1CD-FD45-47CF-B9BB-8F9DB7C8753F}"/>
              </a:ext>
            </a:extLst>
          </p:cNvPr>
          <p:cNvSpPr txBox="1"/>
          <p:nvPr/>
        </p:nvSpPr>
        <p:spPr>
          <a:xfrm>
            <a:off x="1536699" y="2588129"/>
            <a:ext cx="9942902" cy="3520259"/>
          </a:xfrm>
          <a:prstGeom prst="rect">
            <a:avLst/>
          </a:prstGeom>
        </p:spPr>
        <p:txBody>
          <a:bodyPr wrap="square" lIns="0" tIns="0" rIns="0" bIns="0" rtlCol="0" anchor="t">
            <a:spAutoFit/>
          </a:bodyPr>
          <a:lstStyle/>
          <a:p>
            <a:pPr algn="ctr">
              <a:lnSpc>
                <a:spcPts val="5879"/>
              </a:lnSpc>
            </a:pPr>
            <a:r>
              <a:rPr lang="en-US" sz="6000" b="1" dirty="0">
                <a:solidFill>
                  <a:schemeClr val="bg1"/>
                </a:solidFill>
                <a:latin typeface="Calibri" panose="020F0502020204030204" pitchFamily="34" charset="0"/>
                <a:ea typeface="Telegraf Bold"/>
                <a:cs typeface="Telegraf Bold"/>
                <a:sym typeface="Telegraf Bold"/>
              </a:rPr>
              <a:t>Joe Semptimphelter</a:t>
            </a:r>
          </a:p>
          <a:p>
            <a:pPr algn="ctr">
              <a:lnSpc>
                <a:spcPts val="4208"/>
              </a:lnSpc>
            </a:pPr>
            <a:r>
              <a:rPr lang="en-US" sz="3600" dirty="0">
                <a:solidFill>
                  <a:schemeClr val="bg1"/>
                </a:solidFill>
                <a:latin typeface="Calibri" panose="020F0502020204030204" pitchFamily="34" charset="0"/>
                <a:ea typeface="Telegraf"/>
                <a:cs typeface="Arial" panose="020B0604020202020204" pitchFamily="34" charset="0"/>
                <a:sym typeface="Telegraf"/>
              </a:rPr>
              <a:t>Senior Business Development Specialist</a:t>
            </a:r>
          </a:p>
          <a:p>
            <a:pPr algn="ctr">
              <a:lnSpc>
                <a:spcPts val="4208"/>
              </a:lnSpc>
            </a:pPr>
            <a:r>
              <a:rPr lang="en-US" sz="3600" u="sng" dirty="0">
                <a:solidFill>
                  <a:schemeClr val="bg1"/>
                </a:solidFill>
                <a:latin typeface="Calibri" panose="020F0502020204030204" pitchFamily="34" charset="0"/>
                <a:ea typeface="Telegraf"/>
                <a:cs typeface="Arial" panose="020B0604020202020204" pitchFamily="34" charset="0"/>
                <a:sym typeface="Telegraf"/>
                <a:hlinkClick r:id="rId2" tooltip="mailto:jradomicki@njsig.org">
                  <a:extLst>
                    <a:ext uri="{A12FA001-AC4F-418D-AE19-62706E023703}">
                      <ahyp:hlinkClr xmlns:ahyp="http://schemas.microsoft.com/office/drawing/2018/hyperlinkcolor" val="tx"/>
                    </a:ext>
                  </a:extLst>
                </a:hlinkClick>
              </a:rPr>
              <a:t>jsemptimphelter@njsig.org</a:t>
            </a:r>
          </a:p>
          <a:p>
            <a:pPr algn="ctr">
              <a:lnSpc>
                <a:spcPts val="4208"/>
              </a:lnSpc>
            </a:pPr>
            <a:r>
              <a:rPr lang="en-US" sz="3600" dirty="0">
                <a:solidFill>
                  <a:schemeClr val="bg1"/>
                </a:solidFill>
                <a:latin typeface="Calibri" panose="020F0502020204030204" pitchFamily="34" charset="0"/>
                <a:ea typeface="Telegraf"/>
                <a:cs typeface="Arial" panose="020B0604020202020204" pitchFamily="34" charset="0"/>
                <a:sym typeface="Telegraf"/>
              </a:rPr>
              <a:t>609-386-6060 x3044</a:t>
            </a:r>
          </a:p>
          <a:p>
            <a:pPr algn="ctr">
              <a:lnSpc>
                <a:spcPts val="5879"/>
              </a:lnSpc>
            </a:pPr>
            <a:endParaRPr lang="en-US" sz="3600" dirty="0">
              <a:solidFill>
                <a:schemeClr val="bg1"/>
              </a:solidFill>
              <a:latin typeface="Calibri" panose="020F0502020204030204" pitchFamily="34" charset="0"/>
              <a:ea typeface="Telegraf"/>
              <a:cs typeface="Arial" panose="020B0604020202020204" pitchFamily="34" charset="0"/>
              <a:sym typeface="Telegraf"/>
            </a:endParaRPr>
          </a:p>
          <a:p>
            <a:pPr algn="ctr">
              <a:lnSpc>
                <a:spcPts val="2800"/>
              </a:lnSpc>
            </a:pPr>
            <a:endParaRPr lang="en-US" sz="3600" dirty="0">
              <a:solidFill>
                <a:schemeClr val="bg1"/>
              </a:solidFill>
              <a:latin typeface="Calibri" panose="020F0502020204030204" pitchFamily="34" charset="0"/>
              <a:ea typeface="Telegraf"/>
              <a:cs typeface="Arial" panose="020B0604020202020204" pitchFamily="34" charset="0"/>
              <a:sym typeface="Telegraf"/>
            </a:endParaRPr>
          </a:p>
        </p:txBody>
      </p:sp>
      <p:sp>
        <p:nvSpPr>
          <p:cNvPr id="48" name="TextBox 47">
            <a:extLst>
              <a:ext uri="{FF2B5EF4-FFF2-40B4-BE49-F238E27FC236}">
                <a16:creationId xmlns:a16="http://schemas.microsoft.com/office/drawing/2014/main" id="{2ACEEABA-9F48-48A0-A854-6CAAB70F4D7E}"/>
              </a:ext>
            </a:extLst>
          </p:cNvPr>
          <p:cNvSpPr txBox="1"/>
          <p:nvPr/>
        </p:nvSpPr>
        <p:spPr>
          <a:xfrm>
            <a:off x="2389730" y="7134030"/>
            <a:ext cx="8022084" cy="830997"/>
          </a:xfrm>
          <a:prstGeom prst="rect">
            <a:avLst/>
          </a:prstGeom>
          <a:noFill/>
        </p:spPr>
        <p:txBody>
          <a:bodyPr wrap="square" rtlCol="0">
            <a:spAutoFit/>
          </a:bodyPr>
          <a:lstStyle/>
          <a:p>
            <a:r>
              <a:rPr lang="en-US" sz="4800" b="1" dirty="0">
                <a:solidFill>
                  <a:schemeClr val="bg1"/>
                </a:solidFill>
                <a:latin typeface="Calibri" panose="020F0502020204030204" pitchFamily="34" charset="0"/>
              </a:rPr>
              <a:t>RISK RUN REPORT</a:t>
            </a:r>
          </a:p>
        </p:txBody>
      </p:sp>
      <p:pic>
        <p:nvPicPr>
          <p:cNvPr id="49" name="Picture 48">
            <a:extLst>
              <a:ext uri="{FF2B5EF4-FFF2-40B4-BE49-F238E27FC236}">
                <a16:creationId xmlns:a16="http://schemas.microsoft.com/office/drawing/2014/main" id="{01C69593-3DB6-482A-B344-D507886DB9F9}"/>
              </a:ext>
            </a:extLst>
          </p:cNvPr>
          <p:cNvPicPr>
            <a:picLocks noChangeAspect="1"/>
          </p:cNvPicPr>
          <p:nvPr/>
        </p:nvPicPr>
        <p:blipFill>
          <a:blip r:embed="rId3"/>
          <a:stretch>
            <a:fillRect/>
          </a:stretch>
        </p:blipFill>
        <p:spPr>
          <a:xfrm>
            <a:off x="2724634" y="8086990"/>
            <a:ext cx="3578032" cy="4639544"/>
          </a:xfrm>
          <a:prstGeom prst="rect">
            <a:avLst/>
          </a:prstGeom>
          <a:ln>
            <a:noFill/>
          </a:ln>
          <a:effectLst>
            <a:outerShdw blurRad="292100" dist="139700" dir="2700000" algn="tl" rotWithShape="0">
              <a:srgbClr val="333333">
                <a:alpha val="65000"/>
              </a:srgbClr>
            </a:outerShdw>
          </a:effectLst>
        </p:spPr>
      </p:pic>
      <p:pic>
        <p:nvPicPr>
          <p:cNvPr id="50" name="Picture 49">
            <a:extLst>
              <a:ext uri="{FF2B5EF4-FFF2-40B4-BE49-F238E27FC236}">
                <a16:creationId xmlns:a16="http://schemas.microsoft.com/office/drawing/2014/main" id="{0A0244CD-C9CD-46A8-ACEA-0AC4CA73DCC6}"/>
              </a:ext>
            </a:extLst>
          </p:cNvPr>
          <p:cNvPicPr>
            <a:picLocks noChangeAspect="1"/>
          </p:cNvPicPr>
          <p:nvPr/>
        </p:nvPicPr>
        <p:blipFill>
          <a:blip r:embed="rId4"/>
          <a:stretch>
            <a:fillRect/>
          </a:stretch>
        </p:blipFill>
        <p:spPr>
          <a:xfrm>
            <a:off x="6596608" y="8010514"/>
            <a:ext cx="3578032" cy="4656109"/>
          </a:xfrm>
          <a:prstGeom prst="rect">
            <a:avLst/>
          </a:prstGeom>
          <a:ln>
            <a:noFill/>
          </a:ln>
          <a:effectLst>
            <a:outerShdw blurRad="292100" dist="139700" dir="2700000" algn="tl" rotWithShape="0">
              <a:srgbClr val="333333">
                <a:alpha val="65000"/>
              </a:srgbClr>
            </a:outerShdw>
          </a:effectLst>
        </p:spPr>
      </p:pic>
      <p:sp>
        <p:nvSpPr>
          <p:cNvPr id="30" name="TextBox 29">
            <a:extLst>
              <a:ext uri="{FF2B5EF4-FFF2-40B4-BE49-F238E27FC236}">
                <a16:creationId xmlns:a16="http://schemas.microsoft.com/office/drawing/2014/main" id="{17C7F175-18FC-4F09-B446-35EB76DCB6B7}"/>
              </a:ext>
            </a:extLst>
          </p:cNvPr>
          <p:cNvSpPr txBox="1"/>
          <p:nvPr/>
        </p:nvSpPr>
        <p:spPr>
          <a:xfrm>
            <a:off x="3650693" y="-3891074"/>
            <a:ext cx="6073803" cy="1969770"/>
          </a:xfrm>
          <a:prstGeom prst="rect">
            <a:avLst/>
          </a:prstGeom>
          <a:noFill/>
        </p:spPr>
        <p:txBody>
          <a:bodyPr wrap="square" rtlCol="0">
            <a:spAutoFit/>
          </a:bodyPr>
          <a:lstStyle/>
          <a:p>
            <a:pPr algn="ctr"/>
            <a:r>
              <a:rPr lang="en-US" sz="4200" b="1" dirty="0">
                <a:solidFill>
                  <a:schemeClr val="bg1"/>
                </a:solidFill>
                <a:latin typeface="Calibri" panose="020F0502020204030204" pitchFamily="34" charset="0"/>
              </a:rPr>
              <a:t>Al Kirk</a:t>
            </a:r>
          </a:p>
          <a:p>
            <a:pPr algn="ctr"/>
            <a:r>
              <a:rPr lang="en-US" sz="2000" dirty="0">
                <a:solidFill>
                  <a:schemeClr val="bg1"/>
                </a:solidFill>
                <a:latin typeface="Calibri" panose="020F0502020204030204" pitchFamily="34" charset="0"/>
              </a:rPr>
              <a:t>BACCEIC &amp; ERIC South Sub-fund Administrator</a:t>
            </a:r>
          </a:p>
          <a:p>
            <a:pPr algn="ctr"/>
            <a:r>
              <a:rPr lang="en-US" sz="2000" i="1" dirty="0">
                <a:solidFill>
                  <a:schemeClr val="bg1"/>
                </a:solidFill>
                <a:latin typeface="Calibri" panose="020F0502020204030204" pitchFamily="34" charset="0"/>
              </a:rPr>
              <a:t>NJSIG</a:t>
            </a:r>
          </a:p>
          <a:p>
            <a:pPr algn="ctr"/>
            <a:r>
              <a:rPr lang="en-US" sz="2000" dirty="0">
                <a:solidFill>
                  <a:schemeClr val="bg1"/>
                </a:solidFill>
                <a:latin typeface="Calibri" panose="020F0502020204030204" pitchFamily="34" charset="0"/>
              </a:rPr>
              <a:t>Partner – Account Executive</a:t>
            </a:r>
          </a:p>
          <a:p>
            <a:pPr algn="ctr"/>
            <a:r>
              <a:rPr lang="en-US" sz="2000" i="1" dirty="0">
                <a:solidFill>
                  <a:schemeClr val="bg1"/>
                </a:solidFill>
                <a:latin typeface="Calibri" panose="020F0502020204030204" pitchFamily="34" charset="0"/>
              </a:rPr>
              <a:t>Conner Strong &amp; Buckelew</a:t>
            </a:r>
          </a:p>
        </p:txBody>
      </p:sp>
    </p:spTree>
    <p:extLst>
      <p:ext uri="{BB962C8B-B14F-4D97-AF65-F5344CB8AC3E}">
        <p14:creationId xmlns:p14="http://schemas.microsoft.com/office/powerpoint/2010/main" val="26922983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00BD9033-F2C2-431A-A738-ECA241BD26B1}"/>
              </a:ext>
            </a:extLst>
          </p:cNvPr>
          <p:cNvSpPr txBox="1"/>
          <p:nvPr/>
        </p:nvSpPr>
        <p:spPr>
          <a:xfrm>
            <a:off x="372946" y="-1148246"/>
            <a:ext cx="8022084" cy="830997"/>
          </a:xfrm>
          <a:prstGeom prst="rect">
            <a:avLst/>
          </a:prstGeom>
          <a:noFill/>
        </p:spPr>
        <p:txBody>
          <a:bodyPr wrap="square" rtlCol="0">
            <a:spAutoFit/>
          </a:bodyPr>
          <a:lstStyle/>
          <a:p>
            <a:r>
              <a:rPr lang="en-US" sz="4800" b="1" dirty="0">
                <a:solidFill>
                  <a:schemeClr val="bg1"/>
                </a:solidFill>
                <a:latin typeface="Calibri" panose="020F0502020204030204" pitchFamily="34" charset="0"/>
              </a:rPr>
              <a:t>NJSIG EXECUTIVE UPDATE</a:t>
            </a:r>
          </a:p>
        </p:txBody>
      </p:sp>
      <p:grpSp>
        <p:nvGrpSpPr>
          <p:cNvPr id="22" name="Group 21">
            <a:extLst>
              <a:ext uri="{FF2B5EF4-FFF2-40B4-BE49-F238E27FC236}">
                <a16:creationId xmlns:a16="http://schemas.microsoft.com/office/drawing/2014/main" id="{CFA8939E-A41C-4387-AC39-5FBAC3C158E8}"/>
              </a:ext>
            </a:extLst>
          </p:cNvPr>
          <p:cNvGrpSpPr/>
          <p:nvPr/>
        </p:nvGrpSpPr>
        <p:grpSpPr>
          <a:xfrm>
            <a:off x="-36164" y="-1997531"/>
            <a:ext cx="13447522" cy="9892021"/>
            <a:chOff x="-1865119" y="-4514850"/>
            <a:chExt cx="13447522" cy="9892021"/>
          </a:xfrm>
        </p:grpSpPr>
        <p:sp>
          <p:nvSpPr>
            <p:cNvPr id="23" name="Rectangle 22">
              <a:extLst>
                <a:ext uri="{FF2B5EF4-FFF2-40B4-BE49-F238E27FC236}">
                  <a16:creationId xmlns:a16="http://schemas.microsoft.com/office/drawing/2014/main" id="{9E20F03B-991C-48C2-8491-9190B422591C}"/>
                </a:ext>
              </a:extLst>
            </p:cNvPr>
            <p:cNvSpPr/>
            <p:nvPr/>
          </p:nvSpPr>
          <p:spPr>
            <a:xfrm rot="16200000" flipH="1">
              <a:off x="383116" y="-6763085"/>
              <a:ext cx="8951051" cy="134475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E47C91D5-4B3F-46D9-9B44-12D602E30721}"/>
                </a:ext>
              </a:extLst>
            </p:cNvPr>
            <p:cNvSpPr/>
            <p:nvPr/>
          </p:nvSpPr>
          <p:spPr>
            <a:xfrm rot="10800000" flipH="1">
              <a:off x="-1181451" y="4430063"/>
              <a:ext cx="1706062" cy="947108"/>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grpSp>
        <p:nvGrpSpPr>
          <p:cNvPr id="25" name="Group 24">
            <a:extLst>
              <a:ext uri="{FF2B5EF4-FFF2-40B4-BE49-F238E27FC236}">
                <a16:creationId xmlns:a16="http://schemas.microsoft.com/office/drawing/2014/main" id="{D31D69E1-C23B-4C69-A6E9-876AFCD71A0C}"/>
              </a:ext>
            </a:extLst>
          </p:cNvPr>
          <p:cNvGrpSpPr/>
          <p:nvPr/>
        </p:nvGrpSpPr>
        <p:grpSpPr>
          <a:xfrm>
            <a:off x="-36164" y="-2119493"/>
            <a:ext cx="12859634" cy="9594486"/>
            <a:chOff x="-115184" y="-3581400"/>
            <a:chExt cx="12859634" cy="9594486"/>
          </a:xfrm>
        </p:grpSpPr>
        <p:sp>
          <p:nvSpPr>
            <p:cNvPr id="26" name="Rectangle 25">
              <a:extLst>
                <a:ext uri="{FF2B5EF4-FFF2-40B4-BE49-F238E27FC236}">
                  <a16:creationId xmlns:a16="http://schemas.microsoft.com/office/drawing/2014/main" id="{10C660FC-DE11-4C37-A28A-8D1224634923}"/>
                </a:ext>
              </a:extLst>
            </p:cNvPr>
            <p:cNvSpPr/>
            <p:nvPr/>
          </p:nvSpPr>
          <p:spPr>
            <a:xfrm rot="16200000" flipH="1">
              <a:off x="1912534" y="-5609118"/>
              <a:ext cx="8804198" cy="1285963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7" name="Isosceles Triangle 26">
              <a:extLst>
                <a:ext uri="{FF2B5EF4-FFF2-40B4-BE49-F238E27FC236}">
                  <a16:creationId xmlns:a16="http://schemas.microsoft.com/office/drawing/2014/main" id="{807C6B87-A6D1-4F17-A05A-3C89D91FA081}"/>
                </a:ext>
              </a:extLst>
            </p:cNvPr>
            <p:cNvSpPr/>
            <p:nvPr/>
          </p:nvSpPr>
          <p:spPr>
            <a:xfrm rot="10800000" flipH="1">
              <a:off x="568484" y="5065978"/>
              <a:ext cx="1706062" cy="947108"/>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grpSp>
        <p:nvGrpSpPr>
          <p:cNvPr id="28" name="Group 27">
            <a:extLst>
              <a:ext uri="{FF2B5EF4-FFF2-40B4-BE49-F238E27FC236}">
                <a16:creationId xmlns:a16="http://schemas.microsoft.com/office/drawing/2014/main" id="{FFDB9C37-6497-4509-AD34-E91D2D7D33D2}"/>
              </a:ext>
            </a:extLst>
          </p:cNvPr>
          <p:cNvGrpSpPr/>
          <p:nvPr/>
        </p:nvGrpSpPr>
        <p:grpSpPr>
          <a:xfrm>
            <a:off x="-36165" y="-8260000"/>
            <a:ext cx="13447522" cy="9892021"/>
            <a:chOff x="-1865119" y="-4514850"/>
            <a:chExt cx="13447522" cy="9892021"/>
          </a:xfrm>
        </p:grpSpPr>
        <p:sp>
          <p:nvSpPr>
            <p:cNvPr id="32" name="Rectangle 31">
              <a:extLst>
                <a:ext uri="{FF2B5EF4-FFF2-40B4-BE49-F238E27FC236}">
                  <a16:creationId xmlns:a16="http://schemas.microsoft.com/office/drawing/2014/main" id="{61E680B6-E8BB-407F-92C8-FD5AC6C8D0C6}"/>
                </a:ext>
              </a:extLst>
            </p:cNvPr>
            <p:cNvSpPr/>
            <p:nvPr/>
          </p:nvSpPr>
          <p:spPr>
            <a:xfrm rot="16200000" flipH="1">
              <a:off x="383116" y="-6763085"/>
              <a:ext cx="8951051" cy="134475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C7DB3C6A-6485-4325-83C8-3201A2E04EE4}"/>
                </a:ext>
              </a:extLst>
            </p:cNvPr>
            <p:cNvSpPr/>
            <p:nvPr/>
          </p:nvSpPr>
          <p:spPr>
            <a:xfrm rot="10800000" flipH="1">
              <a:off x="-1181451" y="4430063"/>
              <a:ext cx="1706062" cy="947108"/>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grpSp>
        <p:nvGrpSpPr>
          <p:cNvPr id="35" name="Group 34">
            <a:extLst>
              <a:ext uri="{FF2B5EF4-FFF2-40B4-BE49-F238E27FC236}">
                <a16:creationId xmlns:a16="http://schemas.microsoft.com/office/drawing/2014/main" id="{BF4019D7-BFBE-4693-86EB-FE4E8AFFDD82}"/>
              </a:ext>
            </a:extLst>
          </p:cNvPr>
          <p:cNvGrpSpPr/>
          <p:nvPr/>
        </p:nvGrpSpPr>
        <p:grpSpPr>
          <a:xfrm>
            <a:off x="0" y="-8341782"/>
            <a:ext cx="12859634" cy="9594486"/>
            <a:chOff x="-115184" y="-3581400"/>
            <a:chExt cx="12859634" cy="9594486"/>
          </a:xfrm>
        </p:grpSpPr>
        <p:sp>
          <p:nvSpPr>
            <p:cNvPr id="36" name="Rectangle 35">
              <a:extLst>
                <a:ext uri="{FF2B5EF4-FFF2-40B4-BE49-F238E27FC236}">
                  <a16:creationId xmlns:a16="http://schemas.microsoft.com/office/drawing/2014/main" id="{E9ABB512-A6EF-49B8-9EC6-295956A027FD}"/>
                </a:ext>
              </a:extLst>
            </p:cNvPr>
            <p:cNvSpPr/>
            <p:nvPr/>
          </p:nvSpPr>
          <p:spPr>
            <a:xfrm rot="16200000" flipH="1">
              <a:off x="1912534" y="-5609118"/>
              <a:ext cx="8804198" cy="1285963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7" name="Isosceles Triangle 36">
              <a:extLst>
                <a:ext uri="{FF2B5EF4-FFF2-40B4-BE49-F238E27FC236}">
                  <a16:creationId xmlns:a16="http://schemas.microsoft.com/office/drawing/2014/main" id="{C28A7CD8-673E-4675-BE8F-4EF6984636BA}"/>
                </a:ext>
              </a:extLst>
            </p:cNvPr>
            <p:cNvSpPr/>
            <p:nvPr/>
          </p:nvSpPr>
          <p:spPr>
            <a:xfrm rot="10800000" flipH="1">
              <a:off x="568484" y="5065978"/>
              <a:ext cx="1706062" cy="947108"/>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sp>
        <p:nvSpPr>
          <p:cNvPr id="19" name="TextBox 18">
            <a:extLst>
              <a:ext uri="{FF2B5EF4-FFF2-40B4-BE49-F238E27FC236}">
                <a16:creationId xmlns:a16="http://schemas.microsoft.com/office/drawing/2014/main" id="{721C1BB6-465E-4DD3-B644-2D1FEFCA6774}"/>
              </a:ext>
            </a:extLst>
          </p:cNvPr>
          <p:cNvSpPr txBox="1"/>
          <p:nvPr/>
        </p:nvSpPr>
        <p:spPr>
          <a:xfrm>
            <a:off x="2195388" y="874930"/>
            <a:ext cx="8022084" cy="830997"/>
          </a:xfrm>
          <a:prstGeom prst="rect">
            <a:avLst/>
          </a:prstGeom>
          <a:noFill/>
        </p:spPr>
        <p:txBody>
          <a:bodyPr wrap="square" rtlCol="0">
            <a:spAutoFit/>
          </a:bodyPr>
          <a:lstStyle/>
          <a:p>
            <a:r>
              <a:rPr lang="en-US" sz="4800" b="1" dirty="0">
                <a:solidFill>
                  <a:schemeClr val="bg1"/>
                </a:solidFill>
                <a:latin typeface="Calibri" panose="020F0502020204030204" pitchFamily="34" charset="0"/>
              </a:rPr>
              <a:t>RISK RUN REPORT</a:t>
            </a:r>
          </a:p>
        </p:txBody>
      </p:sp>
      <p:pic>
        <p:nvPicPr>
          <p:cNvPr id="29" name="Picture 28">
            <a:extLst>
              <a:ext uri="{FF2B5EF4-FFF2-40B4-BE49-F238E27FC236}">
                <a16:creationId xmlns:a16="http://schemas.microsoft.com/office/drawing/2014/main" id="{325A7F68-6B34-4E2B-AD86-21C24E707749}"/>
              </a:ext>
            </a:extLst>
          </p:cNvPr>
          <p:cNvPicPr>
            <a:picLocks noChangeAspect="1"/>
          </p:cNvPicPr>
          <p:nvPr/>
        </p:nvPicPr>
        <p:blipFill>
          <a:blip r:embed="rId2"/>
          <a:stretch>
            <a:fillRect/>
          </a:stretch>
        </p:blipFill>
        <p:spPr>
          <a:xfrm>
            <a:off x="2530292" y="1827890"/>
            <a:ext cx="3578032" cy="4639544"/>
          </a:xfrm>
          <a:prstGeom prst="rect">
            <a:avLst/>
          </a:prstGeom>
          <a:ln>
            <a:noFill/>
          </a:ln>
          <a:effectLst>
            <a:outerShdw blurRad="292100" dist="139700" dir="2700000" algn="tl" rotWithShape="0">
              <a:srgbClr val="333333">
                <a:alpha val="65000"/>
              </a:srgbClr>
            </a:outerShdw>
          </a:effectLst>
        </p:spPr>
      </p:pic>
      <p:pic>
        <p:nvPicPr>
          <p:cNvPr id="30" name="Picture 29">
            <a:extLst>
              <a:ext uri="{FF2B5EF4-FFF2-40B4-BE49-F238E27FC236}">
                <a16:creationId xmlns:a16="http://schemas.microsoft.com/office/drawing/2014/main" id="{B2FFEFAB-7182-4620-B37F-3DFC51357730}"/>
              </a:ext>
            </a:extLst>
          </p:cNvPr>
          <p:cNvPicPr>
            <a:picLocks noChangeAspect="1"/>
          </p:cNvPicPr>
          <p:nvPr/>
        </p:nvPicPr>
        <p:blipFill>
          <a:blip r:embed="rId3"/>
          <a:stretch>
            <a:fillRect/>
          </a:stretch>
        </p:blipFill>
        <p:spPr>
          <a:xfrm>
            <a:off x="6402266" y="1751414"/>
            <a:ext cx="3578032" cy="4656109"/>
          </a:xfrm>
          <a:prstGeom prst="rect">
            <a:avLst/>
          </a:prstGeom>
          <a:ln>
            <a:noFill/>
          </a:ln>
          <a:effectLst>
            <a:outerShdw blurRad="292100" dist="139700" dir="2700000" algn="tl" rotWithShape="0">
              <a:srgbClr val="333333">
                <a:alpha val="65000"/>
              </a:srgbClr>
            </a:outerShdw>
          </a:effectLst>
        </p:spPr>
      </p:pic>
      <p:sp>
        <p:nvSpPr>
          <p:cNvPr id="46" name="TextBox 45">
            <a:extLst>
              <a:ext uri="{FF2B5EF4-FFF2-40B4-BE49-F238E27FC236}">
                <a16:creationId xmlns:a16="http://schemas.microsoft.com/office/drawing/2014/main" id="{FF91F2D5-52BA-4459-B7A4-4A0C93965AEF}"/>
              </a:ext>
            </a:extLst>
          </p:cNvPr>
          <p:cNvSpPr txBox="1"/>
          <p:nvPr/>
        </p:nvSpPr>
        <p:spPr>
          <a:xfrm>
            <a:off x="2353565" y="7137399"/>
            <a:ext cx="8022084" cy="830997"/>
          </a:xfrm>
          <a:prstGeom prst="rect">
            <a:avLst/>
          </a:prstGeom>
          <a:noFill/>
        </p:spPr>
        <p:txBody>
          <a:bodyPr wrap="square" rtlCol="0">
            <a:spAutoFit/>
          </a:bodyPr>
          <a:lstStyle/>
          <a:p>
            <a:r>
              <a:rPr lang="en-US" sz="4800" b="1" dirty="0">
                <a:solidFill>
                  <a:schemeClr val="bg1"/>
                </a:solidFill>
                <a:latin typeface="Calibri" panose="020F0502020204030204" pitchFamily="34" charset="0"/>
              </a:rPr>
              <a:t>RECENT INTAKE TRAINING</a:t>
            </a:r>
          </a:p>
        </p:txBody>
      </p:sp>
      <p:pic>
        <p:nvPicPr>
          <p:cNvPr id="47" name="Picture 46">
            <a:extLst>
              <a:ext uri="{FF2B5EF4-FFF2-40B4-BE49-F238E27FC236}">
                <a16:creationId xmlns:a16="http://schemas.microsoft.com/office/drawing/2014/main" id="{B8C7DC01-2950-4C72-B3B5-683F27C2480F}"/>
              </a:ext>
            </a:extLst>
          </p:cNvPr>
          <p:cNvPicPr>
            <a:picLocks noChangeAspect="1"/>
          </p:cNvPicPr>
          <p:nvPr/>
        </p:nvPicPr>
        <p:blipFill>
          <a:blip r:embed="rId4"/>
          <a:stretch>
            <a:fillRect/>
          </a:stretch>
        </p:blipFill>
        <p:spPr>
          <a:xfrm>
            <a:off x="3357489" y="8090359"/>
            <a:ext cx="5793375" cy="4489019"/>
          </a:xfrm>
          <a:prstGeom prst="rect">
            <a:avLst/>
          </a:prstGeom>
          <a:ln>
            <a:noFill/>
          </a:ln>
          <a:effectLst>
            <a:outerShdw blurRad="292100" dist="139700" dir="2700000" algn="tl" rotWithShape="0">
              <a:srgbClr val="333333">
                <a:alpha val="65000"/>
              </a:srgbClr>
            </a:outerShdw>
          </a:effectLst>
        </p:spPr>
      </p:pic>
      <p:sp>
        <p:nvSpPr>
          <p:cNvPr id="48" name="TextBox 47">
            <a:extLst>
              <a:ext uri="{FF2B5EF4-FFF2-40B4-BE49-F238E27FC236}">
                <a16:creationId xmlns:a16="http://schemas.microsoft.com/office/drawing/2014/main" id="{74933CBD-6F27-4EAE-B98B-CD0CB592B7EA}"/>
              </a:ext>
            </a:extLst>
          </p:cNvPr>
          <p:cNvSpPr txBox="1"/>
          <p:nvPr/>
        </p:nvSpPr>
        <p:spPr>
          <a:xfrm>
            <a:off x="2551742" y="-6481716"/>
            <a:ext cx="8022084" cy="830997"/>
          </a:xfrm>
          <a:prstGeom prst="rect">
            <a:avLst/>
          </a:prstGeom>
          <a:noFill/>
        </p:spPr>
        <p:txBody>
          <a:bodyPr wrap="square" rtlCol="0">
            <a:spAutoFit/>
          </a:bodyPr>
          <a:lstStyle/>
          <a:p>
            <a:r>
              <a:rPr lang="en-US" sz="4800" b="1" dirty="0">
                <a:solidFill>
                  <a:schemeClr val="bg1"/>
                </a:solidFill>
                <a:latin typeface="Calibri" panose="020F0502020204030204" pitchFamily="34" charset="0"/>
              </a:rPr>
              <a:t>NJSIG UPDATE</a:t>
            </a:r>
          </a:p>
        </p:txBody>
      </p:sp>
      <p:sp>
        <p:nvSpPr>
          <p:cNvPr id="31" name="TextBox 7">
            <a:extLst>
              <a:ext uri="{FF2B5EF4-FFF2-40B4-BE49-F238E27FC236}">
                <a16:creationId xmlns:a16="http://schemas.microsoft.com/office/drawing/2014/main" id="{0568213F-1C57-4AFD-AB00-2633549B787F}"/>
              </a:ext>
            </a:extLst>
          </p:cNvPr>
          <p:cNvSpPr txBox="1"/>
          <p:nvPr/>
        </p:nvSpPr>
        <p:spPr>
          <a:xfrm>
            <a:off x="3186469" y="-5087234"/>
            <a:ext cx="7189180" cy="3476208"/>
          </a:xfrm>
          <a:prstGeom prst="rect">
            <a:avLst/>
          </a:prstGeom>
        </p:spPr>
        <p:txBody>
          <a:bodyPr lIns="0" tIns="0" rIns="0" bIns="0" rtlCol="0" anchor="t">
            <a:spAutoFit/>
          </a:bodyPr>
          <a:lstStyle/>
          <a:p>
            <a:pPr algn="ctr">
              <a:lnSpc>
                <a:spcPts val="5879"/>
              </a:lnSpc>
            </a:pPr>
            <a:r>
              <a:rPr lang="en-US" sz="4199" b="1" dirty="0">
                <a:solidFill>
                  <a:schemeClr val="bg1"/>
                </a:solidFill>
                <a:latin typeface="Calibri" panose="020F0502020204030204" pitchFamily="34" charset="0"/>
                <a:ea typeface="Telegraf Bold"/>
                <a:cs typeface="Telegraf Bold"/>
                <a:sym typeface="Telegraf Bold"/>
              </a:rPr>
              <a:t>Joe Semptimphelter</a:t>
            </a:r>
          </a:p>
          <a:p>
            <a:pPr algn="ctr">
              <a:lnSpc>
                <a:spcPts val="4208"/>
              </a:lnSpc>
            </a:pPr>
            <a:r>
              <a:rPr lang="en-US" sz="2299" dirty="0">
                <a:solidFill>
                  <a:schemeClr val="bg1"/>
                </a:solidFill>
                <a:latin typeface="Calibri" panose="020F0502020204030204" pitchFamily="34" charset="0"/>
                <a:ea typeface="Telegraf"/>
                <a:cs typeface="Arial" panose="020B0604020202020204" pitchFamily="34" charset="0"/>
                <a:sym typeface="Telegraf"/>
              </a:rPr>
              <a:t>Senior Business Development Specialist</a:t>
            </a:r>
          </a:p>
          <a:p>
            <a:pPr algn="ctr">
              <a:lnSpc>
                <a:spcPts val="4208"/>
              </a:lnSpc>
            </a:pPr>
            <a:r>
              <a:rPr lang="en-US" sz="2299" u="sng" dirty="0">
                <a:solidFill>
                  <a:schemeClr val="bg1"/>
                </a:solidFill>
                <a:latin typeface="Calibri" panose="020F0502020204030204" pitchFamily="34" charset="0"/>
                <a:ea typeface="Telegraf"/>
                <a:cs typeface="Arial" panose="020B0604020202020204" pitchFamily="34" charset="0"/>
                <a:sym typeface="Telegraf"/>
                <a:hlinkClick r:id="rId5" tooltip="mailto:jradomicki@njsig.org">
                  <a:extLst>
                    <a:ext uri="{A12FA001-AC4F-418D-AE19-62706E023703}">
                      <ahyp:hlinkClr xmlns:ahyp="http://schemas.microsoft.com/office/drawing/2018/hyperlinkcolor" val="tx"/>
                    </a:ext>
                  </a:extLst>
                </a:hlinkClick>
              </a:rPr>
              <a:t>jsemptimphelter@njsig.org</a:t>
            </a:r>
          </a:p>
          <a:p>
            <a:pPr algn="ctr">
              <a:lnSpc>
                <a:spcPts val="4208"/>
              </a:lnSpc>
            </a:pPr>
            <a:r>
              <a:rPr lang="en-US" sz="2299" dirty="0">
                <a:solidFill>
                  <a:schemeClr val="bg1"/>
                </a:solidFill>
                <a:latin typeface="Calibri" panose="020F0502020204030204" pitchFamily="34" charset="0"/>
                <a:ea typeface="Telegraf"/>
                <a:cs typeface="Arial" panose="020B0604020202020204" pitchFamily="34" charset="0"/>
                <a:sym typeface="Telegraf"/>
              </a:rPr>
              <a:t>609-386-6060 x3044</a:t>
            </a:r>
          </a:p>
          <a:p>
            <a:pPr algn="ctr">
              <a:lnSpc>
                <a:spcPts val="5879"/>
              </a:lnSpc>
            </a:pPr>
            <a:endParaRPr lang="en-US" sz="2299" dirty="0">
              <a:solidFill>
                <a:schemeClr val="bg1"/>
              </a:solidFill>
              <a:latin typeface="Calibri" panose="020F0502020204030204" pitchFamily="34" charset="0"/>
              <a:ea typeface="Telegraf"/>
              <a:cs typeface="Arial" panose="020B0604020202020204" pitchFamily="34" charset="0"/>
              <a:sym typeface="Telegraf"/>
            </a:endParaRPr>
          </a:p>
          <a:p>
            <a:pPr algn="ctr">
              <a:lnSpc>
                <a:spcPts val="2800"/>
              </a:lnSpc>
            </a:pPr>
            <a:endParaRPr lang="en-US" sz="2299" dirty="0">
              <a:solidFill>
                <a:schemeClr val="bg1"/>
              </a:solidFill>
              <a:latin typeface="Calibri" panose="020F0502020204030204" pitchFamily="34" charset="0"/>
              <a:ea typeface="Telegraf"/>
              <a:cs typeface="Arial" panose="020B0604020202020204" pitchFamily="34" charset="0"/>
              <a:sym typeface="Telegraf"/>
            </a:endParaRPr>
          </a:p>
        </p:txBody>
      </p:sp>
    </p:spTree>
    <p:extLst>
      <p:ext uri="{BB962C8B-B14F-4D97-AF65-F5344CB8AC3E}">
        <p14:creationId xmlns:p14="http://schemas.microsoft.com/office/powerpoint/2010/main" val="24887337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1835</TotalTime>
  <Words>6329</Words>
  <Application>Microsoft Office PowerPoint</Application>
  <PresentationFormat>Widescreen</PresentationFormat>
  <Paragraphs>887</Paragraphs>
  <Slides>73</Slides>
  <Notes>12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73</vt:i4>
      </vt:variant>
    </vt:vector>
  </HeadingPairs>
  <TitlesOfParts>
    <vt:vector size="88" baseType="lpstr">
      <vt:lpstr>Montserrat Bold</vt:lpstr>
      <vt:lpstr>Aptos</vt:lpstr>
      <vt:lpstr>Aptos Display</vt:lpstr>
      <vt:lpstr>Aptos Narrow</vt:lpstr>
      <vt:lpstr>Arial</vt:lpstr>
      <vt:lpstr>Calibri</vt:lpstr>
      <vt:lpstr>Calibri Light</vt:lpstr>
      <vt:lpstr>Courier New</vt:lpstr>
      <vt:lpstr>Montserrat</vt:lpstr>
      <vt:lpstr>Roboto</vt:lpstr>
      <vt:lpstr>Symbol</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Presenters/Partnership</vt:lpstr>
      <vt:lpstr>DISCLAIMER</vt:lpstr>
      <vt:lpstr>Key Topics</vt:lpstr>
      <vt:lpstr>The Importance of Human Resources </vt:lpstr>
      <vt:lpstr>HR Budgeting – A True Balancing Act!</vt:lpstr>
      <vt:lpstr>For Every Season …</vt:lpstr>
      <vt:lpstr>scenarios</vt:lpstr>
      <vt:lpstr>What If …</vt:lpstr>
      <vt:lpstr>What If …</vt:lpstr>
      <vt:lpstr>SPRING/SUMMER - hiring</vt:lpstr>
      <vt:lpstr>Posting</vt:lpstr>
      <vt:lpstr>Recruitment</vt:lpstr>
      <vt:lpstr>Interview Process</vt:lpstr>
      <vt:lpstr>References/Background Checks</vt:lpstr>
      <vt:lpstr>Criminal Background Checks</vt:lpstr>
      <vt:lpstr>Pass the Trash</vt:lpstr>
      <vt:lpstr>Disclosure – Pass the Trash </vt:lpstr>
      <vt:lpstr>Disclosure – Pass the Trash </vt:lpstr>
      <vt:lpstr>Interview Do’s and Don’ts</vt:lpstr>
      <vt:lpstr>Demos/Skills Test</vt:lpstr>
      <vt:lpstr>Failure to Properly Use Skills Test</vt:lpstr>
      <vt:lpstr>Equal Pay Act</vt:lpstr>
      <vt:lpstr>Hiring Recommendations</vt:lpstr>
      <vt:lpstr>Summer/fall - onboarding considerations</vt:lpstr>
      <vt:lpstr>Onboarding Considerations</vt:lpstr>
      <vt:lpstr>Essential Professional Development</vt:lpstr>
      <vt:lpstr>Essential Professional Developmenst</vt:lpstr>
      <vt:lpstr>Confidentiality Training, Agreement, Protocols</vt:lpstr>
      <vt:lpstr>Expanded Suicide Prevention Training, Notice, Reporting</vt:lpstr>
      <vt:lpstr>Paras and Subs</vt:lpstr>
      <vt:lpstr>Understanding Staff Leave Policies and Law</vt:lpstr>
      <vt:lpstr>Prep Time</vt:lpstr>
      <vt:lpstr>Staff Support/Accommodations</vt:lpstr>
      <vt:lpstr>Holidays/Religious Expressions</vt:lpstr>
      <vt:lpstr>Other key HR issues</vt:lpstr>
      <vt:lpstr>Addressing Staffing Gaps</vt:lpstr>
      <vt:lpstr>Working with Unions</vt:lpstr>
      <vt:lpstr>Weingarten Rights</vt:lpstr>
      <vt:lpstr>Weingarten Rights</vt:lpstr>
      <vt:lpstr>Staff First Amendment Rights Pickering v. Board of Education, 391 U.S. 563 (1968)</vt:lpstr>
      <vt:lpstr>Staff Performance Issues</vt:lpstr>
      <vt:lpstr>Investigating Staff Behavior</vt:lpstr>
      <vt:lpstr> Non-Certificated Staff Members</vt:lpstr>
      <vt:lpstr>Just Cause Test</vt:lpstr>
      <vt:lpstr>Discrimination Claims and Protected Classes</vt:lpstr>
      <vt:lpstr>Laws You Should Be Aware Of</vt:lpstr>
      <vt:lpstr>NJ Law Against Discrimination</vt:lpstr>
      <vt:lpstr>NJLAD Punitive Damages Requirements</vt:lpstr>
      <vt:lpstr>Summer HR CONSIDERATIONS</vt:lpstr>
      <vt:lpstr>Avoiding/Addressing  Summer Shenanigans!</vt:lpstr>
      <vt:lpstr>Reorganization</vt:lpstr>
      <vt:lpstr>EMPLOYEE TRANSFER AND TITLE VII Muldrow v. City of St. Louis – 4/17/24</vt:lpstr>
      <vt:lpstr>Muldrow (cont’d)</vt:lpstr>
      <vt:lpstr>Muldrow (cont’d)</vt:lpstr>
      <vt:lpstr>Key Takeaways </vt:lpstr>
      <vt:lpstr>Implementing Corrective Action Plans</vt:lpstr>
      <vt:lpstr>Reflection/Goal Setting</vt:lpstr>
      <vt:lpstr>questions???</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Jillian Smith</dc:creator>
  <cp:lastModifiedBy>Alfred T Kirk</cp:lastModifiedBy>
  <cp:revision>124</cp:revision>
  <dcterms:created xsi:type="dcterms:W3CDTF">2025-03-24T19:34:35Z</dcterms:created>
  <dcterms:modified xsi:type="dcterms:W3CDTF">2025-05-28T19:16:19Z</dcterms:modified>
</cp:coreProperties>
</file>